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39"/>
  </p:notesMasterIdLst>
  <p:handoutMasterIdLst>
    <p:handoutMasterId r:id="rId40"/>
  </p:handoutMasterIdLst>
  <p:sldIdLst>
    <p:sldId id="256" r:id="rId5"/>
    <p:sldId id="529" r:id="rId6"/>
    <p:sldId id="258" r:id="rId7"/>
    <p:sldId id="523" r:id="rId8"/>
    <p:sldId id="524" r:id="rId9"/>
    <p:sldId id="525" r:id="rId10"/>
    <p:sldId id="526" r:id="rId11"/>
    <p:sldId id="527" r:id="rId12"/>
    <p:sldId id="464" r:id="rId13"/>
    <p:sldId id="528" r:id="rId14"/>
    <p:sldId id="460" r:id="rId15"/>
    <p:sldId id="463" r:id="rId16"/>
    <p:sldId id="497" r:id="rId17"/>
    <p:sldId id="498" r:id="rId18"/>
    <p:sldId id="499" r:id="rId19"/>
    <p:sldId id="500" r:id="rId20"/>
    <p:sldId id="501" r:id="rId21"/>
    <p:sldId id="502" r:id="rId22"/>
    <p:sldId id="503" r:id="rId23"/>
    <p:sldId id="504" r:id="rId24"/>
    <p:sldId id="510" r:id="rId25"/>
    <p:sldId id="511" r:id="rId26"/>
    <p:sldId id="512" r:id="rId27"/>
    <p:sldId id="513" r:id="rId28"/>
    <p:sldId id="514" r:id="rId29"/>
    <p:sldId id="516" r:id="rId30"/>
    <p:sldId id="515" r:id="rId31"/>
    <p:sldId id="517" r:id="rId32"/>
    <p:sldId id="518" r:id="rId33"/>
    <p:sldId id="519" r:id="rId34"/>
    <p:sldId id="520" r:id="rId35"/>
    <p:sldId id="521" r:id="rId36"/>
    <p:sldId id="496" r:id="rId37"/>
    <p:sldId id="522" r:id="rId38"/>
  </p:sldIdLst>
  <p:sldSz cx="9144000" cy="6858000" type="screen4x3"/>
  <p:notesSz cx="9928225" cy="6797675"/>
  <p:custDataLst>
    <p:tags r:id="rId4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82" autoAdjust="0"/>
    <p:restoredTop sz="94646" autoAdjust="0"/>
  </p:normalViewPr>
  <p:slideViewPr>
    <p:cSldViewPr>
      <p:cViewPr varScale="1">
        <p:scale>
          <a:sx n="82" d="100"/>
          <a:sy n="82" d="100"/>
        </p:scale>
        <p:origin x="1062" y="12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tags" Target="tags/tag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04/04/2016</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4/4/2016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2923944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13975272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810546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153302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38750005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928720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5634157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563415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772878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2799449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363898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60984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36803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4691644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33.xml"/><Relationship Id="rId3" Type="http://schemas.openxmlformats.org/officeDocument/2006/relationships/slide" Target="../slides/slide3.xml"/><Relationship Id="rId7" Type="http://schemas.openxmlformats.org/officeDocument/2006/relationships/image" Target="../media/image2.jpeg"/><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 Target="../slides/slide17.xml"/><Relationship Id="rId5" Type="http://schemas.openxmlformats.org/officeDocument/2006/relationships/slide" Target="../slides/slide9.xml"/><Relationship Id="rId10" Type="http://schemas.openxmlformats.org/officeDocument/2006/relationships/slide" Target="../slides/slide31.xml"/><Relationship Id="rId4" Type="http://schemas.openxmlformats.org/officeDocument/2006/relationships/slide" Target="../slides/slide14.xml"/><Relationship Id="rId9" Type="http://schemas.openxmlformats.org/officeDocument/2006/relationships/slide" Target="../slides/slide2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214282" y="0"/>
            <a:ext cx="7382054" cy="7397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2296933" y="692696"/>
            <a:ext cx="5400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6.1.1</a:t>
            </a:r>
            <a:endParaRPr lang="en-GB" sz="20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239397" y="692696"/>
            <a:ext cx="109224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0" tIns="0" rIns="0" bIns="0" rtlCol="0" anchor="ctr"/>
          <a:lstStyle/>
          <a:p>
            <a:pPr algn="ctr"/>
            <a:r>
              <a:rPr lang="en-GB" b="1" dirty="0" smtClean="0">
                <a:latin typeface="Arial" panose="020B0604020202020204" pitchFamily="34" charset="0"/>
                <a:cs typeface="Arial" panose="020B0604020202020204" pitchFamily="34" charset="0"/>
              </a:rPr>
              <a:t>Scenario</a:t>
            </a:r>
            <a:endParaRPr lang="en-GB"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881561" y="692696"/>
            <a:ext cx="5400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6.1.2</a:t>
            </a:r>
            <a:endParaRPr lang="en-GB" sz="20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p:nvSpPr>
        <p:spPr>
          <a:xfrm>
            <a:off x="1376253" y="692696"/>
            <a:ext cx="8760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Glossary</a:t>
            </a:r>
            <a:endParaRPr lang="en-GB" sz="2400" b="1" dirty="0">
              <a:latin typeface="Arial" panose="020B0604020202020204" pitchFamily="34" charset="0"/>
              <a:cs typeface="Arial" panose="020B0604020202020204" pitchFamily="34" charset="0"/>
            </a:endParaRPr>
          </a:p>
        </p:txBody>
      </p:sp>
      <p:sp>
        <p:nvSpPr>
          <p:cNvPr id="11" name="Round Same Side Corner Rectangle 10">
            <a:hlinkClick r:id="rId6" action="ppaction://hlinksldjump"/>
          </p:cNvPr>
          <p:cNvSpPr/>
          <p:nvPr/>
        </p:nvSpPr>
        <p:spPr>
          <a:xfrm>
            <a:off x="3466189" y="692696"/>
            <a:ext cx="5400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6.1.3</a:t>
            </a:r>
            <a:endParaRPr lang="en-GB" sz="2000" b="1" dirty="0">
              <a:latin typeface="Arial" panose="020B0604020202020204" pitchFamily="34" charset="0"/>
              <a:cs typeface="Arial" panose="020B0604020202020204" pitchFamily="34" charset="0"/>
            </a:endParaRPr>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7"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4" name="Round Same Side Corner Rectangle 13">
            <a:hlinkClick r:id="rId8" action="ppaction://hlinksldjump"/>
          </p:cNvPr>
          <p:cNvSpPr/>
          <p:nvPr userDrawn="1"/>
        </p:nvSpPr>
        <p:spPr>
          <a:xfrm>
            <a:off x="5220072" y="692696"/>
            <a:ext cx="1368152"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Exam Question</a:t>
            </a:r>
            <a:endParaRPr lang="en-GB" sz="2400" b="1" dirty="0">
              <a:latin typeface="Arial" panose="020B0604020202020204" pitchFamily="34" charset="0"/>
              <a:cs typeface="Arial" panose="020B0604020202020204" pitchFamily="34" charset="0"/>
            </a:endParaRPr>
          </a:p>
        </p:txBody>
      </p:sp>
      <p:sp>
        <p:nvSpPr>
          <p:cNvPr id="12" name="Round Same Side Corner Rectangle 11">
            <a:hlinkClick r:id="rId9" action="ppaction://hlinksldjump"/>
          </p:cNvPr>
          <p:cNvSpPr/>
          <p:nvPr userDrawn="1"/>
        </p:nvSpPr>
        <p:spPr>
          <a:xfrm>
            <a:off x="4050817" y="692696"/>
            <a:ext cx="5400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6.1.4</a:t>
            </a:r>
            <a:endParaRPr lang="en-GB" sz="2000" b="1" dirty="0">
              <a:latin typeface="Arial" panose="020B0604020202020204" pitchFamily="34" charset="0"/>
              <a:cs typeface="Arial" panose="020B0604020202020204" pitchFamily="34" charset="0"/>
            </a:endParaRPr>
          </a:p>
        </p:txBody>
      </p:sp>
      <p:sp>
        <p:nvSpPr>
          <p:cNvPr id="13" name="Round Same Side Corner Rectangle 12">
            <a:hlinkClick r:id="rId10" action="ppaction://hlinksldjump"/>
          </p:cNvPr>
          <p:cNvSpPr/>
          <p:nvPr userDrawn="1"/>
        </p:nvSpPr>
        <p:spPr>
          <a:xfrm>
            <a:off x="4635445" y="692696"/>
            <a:ext cx="5400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6.1.5</a:t>
            </a:r>
            <a:endParaRPr lang="en-GB" sz="2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214343"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3"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hyperlink" Target="http://www.bbc.com/news/uk-politics-26556047"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1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notesSlide" Target="../notesSlides/notesSlide14.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hyperlink" Target="6.1%20-%20Tasks/What%20is%20a%20Recession.mp4" TargetMode="External"/><Relationship Id="rId5" Type="http://schemas.openxmlformats.org/officeDocument/2006/relationships/hyperlink" Target="6.1%20-%20Tasks/Chinas%20Economic%20Slump.mp4" TargetMode="External"/><Relationship Id="rId10" Type="http://schemas.openxmlformats.org/officeDocument/2006/relationships/image" Target="../media/image11.wmf"/><Relationship Id="rId4" Type="http://schemas.openxmlformats.org/officeDocument/2006/relationships/image" Target="../media/image12.jpeg"/><Relationship Id="rId9"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6.1%20-%20Tasks/Activity%2026.1%20-%20GDP.docx" TargetMode="Externa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hyperlink" Target="http://www.bbc.com/news/magazine-20560359"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gif"/></Relationships>
</file>

<file path=ppt/slides/_rels/slide24.xml.rels><?xml version="1.0" encoding="UTF-8" standalone="yes"?>
<Relationships xmlns="http://schemas.openxmlformats.org/package/2006/relationships"><Relationship Id="rId3" Type="http://schemas.openxmlformats.org/officeDocument/2006/relationships/image" Target="../media/image22.gif"/><Relationship Id="rId7"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www.bscn.nl/sanctions-consulting/sanctions-list-countries" TargetMode="External"/><Relationship Id="rId5" Type="http://schemas.openxmlformats.org/officeDocument/2006/relationships/image" Target="../media/image23.png"/><Relationship Id="rId4" Type="http://schemas.openxmlformats.org/officeDocument/2006/relationships/hyperlink" Target="http://www.mof.gov.eg/mofgallerysource/english/new-tariff/customs.htm"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hyperlink" Target="http://www.dailynewsegypt.com/2015/12/25/cbe-to-raise-interest-rate-by-50-bps/" TargetMode="Externa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6.1%20-%20Tasks/Activity%2026.4%20-%20Impact%20of%20Economic%20Policies.docx" TargetMode="External"/><Relationship Id="rId7"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hyperlink" Target="http://www.nationaldebtclocks.org/debtclock/spain" TargetMode="Externa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hyperlink" Target="http://www.thedailystar.net/race-intensifies-in-bike-market-42171" TargetMode="Externa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3" Type="http://schemas.openxmlformats.org/officeDocument/2006/relationships/hyperlink" Target="6.1%20-%20Tasks/Exam%20Questions%20-%20Paper%201.doc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6.1%20-%20Tasks/Exam%20Questions%20-%20Paper%201.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5536" y="5826276"/>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GB" sz="36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6.1 – Business Finance: Needs and Sources</a:t>
            </a:r>
            <a:endParaRPr lang="en-GB" sz="2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Business Studies – </a:t>
            </a:r>
            <a:r>
              <a:rPr lang="en-GB" sz="3200" b="1" dirty="0" err="1" smtClean="0">
                <a:solidFill>
                  <a:schemeClr val="tx1">
                    <a:lumMod val="50000"/>
                    <a:lumOff val="50000"/>
                  </a:schemeClr>
                </a:solidFill>
              </a:rPr>
              <a:t>iGCSE</a:t>
            </a:r>
            <a:r>
              <a:rPr lang="en-GB" sz="3200" b="1" dirty="0" smtClean="0">
                <a:solidFill>
                  <a:schemeClr val="tx1">
                    <a:lumMod val="50000"/>
                    <a:lumOff val="50000"/>
                  </a:schemeClr>
                </a:solidFill>
              </a:rPr>
              <a:t>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2015-16</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0450</a:t>
            </a:r>
            <a:endParaRPr lang="en-GB" sz="3600" b="1" dirty="0">
              <a:solidFill>
                <a:schemeClr val="tx1">
                  <a:lumMod val="50000"/>
                  <a:lumOff val="50000"/>
                </a:schemeClr>
              </a:solidFill>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111004 logo tbs rehab slogan and  hi def.jpg"/>
          <p:cNvPicPr/>
          <p:nvPr/>
        </p:nvPicPr>
        <p:blipFill>
          <a:blip r:embed="rId4"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6.1 – Glossary</a:t>
            </a:r>
            <a:endParaRPr lang="en-GB" sz="4000" b="1" dirty="0" smtClean="0"/>
          </a:p>
        </p:txBody>
      </p:sp>
      <p:sp>
        <p:nvSpPr>
          <p:cNvPr id="34" name="Rectangle 33"/>
          <p:cNvSpPr/>
          <p:nvPr/>
        </p:nvSpPr>
        <p:spPr>
          <a:xfrm>
            <a:off x="323528" y="1124744"/>
            <a:ext cx="8496944" cy="677108"/>
          </a:xfrm>
          <a:prstGeom prst="rect">
            <a:avLst/>
          </a:prstGeom>
        </p:spPr>
        <p:txBody>
          <a:bodyPr wrap="square">
            <a:spAutoFit/>
          </a:bodyPr>
          <a:lstStyle/>
          <a:p>
            <a:r>
              <a:rPr lang="en-GB" sz="1900" dirty="0" smtClean="0"/>
              <a:t>These are the technical terms you will need to know for the exam. Add them to your own Glossary.</a:t>
            </a:r>
            <a:endParaRPr lang="en-GB" sz="1900" dirty="0" smtClean="0">
              <a:latin typeface="Calibri" pitchFamily="34" charset="0"/>
              <a:cs typeface="Calibri" pitchFamily="34" charset="0"/>
            </a:endParaRPr>
          </a:p>
        </p:txBody>
      </p:sp>
      <p:sp>
        <p:nvSpPr>
          <p:cNvPr id="8" name="Rectangle 7"/>
          <p:cNvSpPr/>
          <p:nvPr/>
        </p:nvSpPr>
        <p:spPr>
          <a:xfrm>
            <a:off x="323850" y="1797308"/>
            <a:ext cx="8496622" cy="4770537"/>
          </a:xfrm>
          <a:prstGeom prst="rect">
            <a:avLst/>
          </a:prstGeom>
        </p:spPr>
        <p:txBody>
          <a:bodyPr wrap="square">
            <a:spAutoFit/>
          </a:bodyPr>
          <a:lstStyle/>
          <a:p>
            <a:pPr marL="0" indent="0">
              <a:buNone/>
            </a:pPr>
            <a:r>
              <a:rPr lang="en-US" sz="1900" b="1" dirty="0" smtClean="0">
                <a:solidFill>
                  <a:srgbClr val="FF0000"/>
                </a:solidFill>
              </a:rPr>
              <a:t>Exchange Rate Depreciation </a:t>
            </a:r>
            <a:r>
              <a:rPr lang="en-US" sz="1900" dirty="0" smtClean="0"/>
              <a:t>– The fall in the value of a currency compared with other currencies.</a:t>
            </a:r>
          </a:p>
          <a:p>
            <a:pPr marL="0" indent="0">
              <a:buNone/>
            </a:pPr>
            <a:r>
              <a:rPr lang="en-US" sz="1900" b="1" dirty="0" smtClean="0">
                <a:solidFill>
                  <a:srgbClr val="FF0000"/>
                </a:solidFill>
              </a:rPr>
              <a:t>Fiscal Policy </a:t>
            </a:r>
            <a:r>
              <a:rPr lang="en-US" sz="1900" dirty="0" smtClean="0"/>
              <a:t>– Any change in the government in tax rates or public sector spending.</a:t>
            </a:r>
          </a:p>
          <a:p>
            <a:pPr marL="0" indent="0">
              <a:buNone/>
            </a:pPr>
            <a:r>
              <a:rPr lang="en-US" sz="1900" b="1" dirty="0" smtClean="0">
                <a:solidFill>
                  <a:srgbClr val="FF0000"/>
                </a:solidFill>
              </a:rPr>
              <a:t>Direct Taxes </a:t>
            </a:r>
            <a:r>
              <a:rPr lang="en-US" sz="1900" dirty="0" smtClean="0"/>
              <a:t>– Taxes paid directly from incomes, e.g. income tax or profit tax.</a:t>
            </a:r>
          </a:p>
          <a:p>
            <a:pPr marL="0" indent="0">
              <a:buNone/>
            </a:pPr>
            <a:r>
              <a:rPr lang="en-US" sz="1900" b="1" dirty="0" smtClean="0">
                <a:solidFill>
                  <a:srgbClr val="FF0000"/>
                </a:solidFill>
              </a:rPr>
              <a:t>Indirect Taxes </a:t>
            </a:r>
            <a:r>
              <a:rPr lang="en-US" sz="1900" dirty="0" smtClean="0"/>
              <a:t>– Taxes added to the price of goods and taxpayers pay the tax as they purchase the goods, e.g. VAT.</a:t>
            </a:r>
          </a:p>
          <a:p>
            <a:pPr marL="0" indent="0">
              <a:buNone/>
            </a:pPr>
            <a:r>
              <a:rPr lang="en-US" sz="1900" b="1" dirty="0" smtClean="0">
                <a:solidFill>
                  <a:srgbClr val="FF0000"/>
                </a:solidFill>
              </a:rPr>
              <a:t>Disposable Income </a:t>
            </a:r>
            <a:r>
              <a:rPr lang="en-US" sz="1900" dirty="0" smtClean="0"/>
              <a:t>– The level of income a taxpayer has after paying income tax.</a:t>
            </a:r>
          </a:p>
          <a:p>
            <a:pPr marL="0" indent="0">
              <a:buNone/>
            </a:pPr>
            <a:r>
              <a:rPr lang="en-US" sz="1900" b="1" dirty="0" smtClean="0">
                <a:solidFill>
                  <a:srgbClr val="FF0000"/>
                </a:solidFill>
              </a:rPr>
              <a:t>Import Tariff </a:t>
            </a:r>
            <a:r>
              <a:rPr lang="en-US" sz="1900" dirty="0" smtClean="0"/>
              <a:t>– A tax on an imported product.</a:t>
            </a:r>
          </a:p>
          <a:p>
            <a:pPr marL="0" indent="0">
              <a:buNone/>
            </a:pPr>
            <a:r>
              <a:rPr lang="en-US" sz="1900" b="1" dirty="0" smtClean="0">
                <a:solidFill>
                  <a:srgbClr val="FF0000"/>
                </a:solidFill>
              </a:rPr>
              <a:t>Import Quota </a:t>
            </a:r>
            <a:r>
              <a:rPr lang="en-US" sz="1900" dirty="0" smtClean="0"/>
              <a:t>– A physical limit to the quantity of a product that can be imported.</a:t>
            </a:r>
          </a:p>
          <a:p>
            <a:pPr marL="0" indent="0">
              <a:buNone/>
            </a:pPr>
            <a:r>
              <a:rPr lang="en-US" sz="1900" b="1" dirty="0" smtClean="0">
                <a:solidFill>
                  <a:srgbClr val="FF0000"/>
                </a:solidFill>
              </a:rPr>
              <a:t>Monetary Policy </a:t>
            </a:r>
            <a:r>
              <a:rPr lang="en-US" sz="1900" dirty="0" smtClean="0"/>
              <a:t>– The change in interest rates by the government, or central bank, e.g. the European Central Bank.</a:t>
            </a:r>
          </a:p>
          <a:p>
            <a:pPr marL="0" indent="0">
              <a:buNone/>
            </a:pPr>
            <a:r>
              <a:rPr lang="en-US" sz="1900" b="1" dirty="0" smtClean="0">
                <a:solidFill>
                  <a:srgbClr val="FF0000"/>
                </a:solidFill>
              </a:rPr>
              <a:t>Exchange Rate Appreciation </a:t>
            </a:r>
            <a:r>
              <a:rPr lang="en-US" sz="1900" dirty="0" smtClean="0"/>
              <a:t>– The rise in the value of a currency compared to other currencies.</a:t>
            </a:r>
          </a:p>
        </p:txBody>
      </p:sp>
    </p:spTree>
    <p:extLst>
      <p:ext uri="{BB962C8B-B14F-4D97-AF65-F5344CB8AC3E}">
        <p14:creationId xmlns:p14="http://schemas.microsoft.com/office/powerpoint/2010/main" val="688382514"/>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6.1 – Assessment Objectives</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110837584"/>
              </p:ext>
            </p:extLst>
          </p:nvPr>
        </p:nvGraphicFramePr>
        <p:xfrm>
          <a:off x="6934200" y="1524000"/>
          <a:ext cx="1905000" cy="5067198"/>
        </p:xfrm>
        <a:graphic>
          <a:graphicData uri="http://schemas.openxmlformats.org/drawingml/2006/table">
            <a:tbl>
              <a:tblPr firstRow="1" firstCol="1" lastRow="1" lastCol="1" bandRow="1" bandCol="1">
                <a:tableStyleId>{2D5ABB26-0587-4C30-8999-92F81FD0307C}</a:tableStyleId>
              </a:tblPr>
              <a:tblGrid>
                <a:gridCol w="19050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interfere in business activity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Do you have to pay taxes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country’s measured against each other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in a recession</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prices of goods keep going up each year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does unemployment affect GDP</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the currency exchange rate bother me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10400" y="15240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04800" y="1143000"/>
            <a:ext cx="8534400" cy="677108"/>
          </a:xfrm>
          <a:prstGeom prst="rect">
            <a:avLst/>
          </a:prstGeom>
        </p:spPr>
        <p:txBody>
          <a:bodyPr wrap="square">
            <a:spAutoFit/>
          </a:bodyPr>
          <a:lstStyle/>
          <a:p>
            <a:r>
              <a:rPr lang="en-GB" sz="1900" dirty="0" smtClean="0"/>
              <a:t>Outlines below are the objectives for this section of the Unit. They should be revised as part of the exam preparation.</a:t>
            </a:r>
            <a:endParaRPr lang="en-GB" sz="1900" dirty="0" smtClean="0">
              <a:latin typeface="Calibri" pitchFamily="34" charset="0"/>
              <a:cs typeface="Calibri" pitchFamily="34" charset="0"/>
            </a:endParaRPr>
          </a:p>
        </p:txBody>
      </p:sp>
      <p:sp>
        <p:nvSpPr>
          <p:cNvPr id="2" name="Rectangle 1"/>
          <p:cNvSpPr/>
          <p:nvPr/>
        </p:nvSpPr>
        <p:spPr>
          <a:xfrm>
            <a:off x="288156" y="1811953"/>
            <a:ext cx="6341244" cy="4893647"/>
          </a:xfrm>
          <a:prstGeom prst="rect">
            <a:avLst/>
          </a:prstGeom>
        </p:spPr>
        <p:txBody>
          <a:bodyPr wrap="square">
            <a:spAutoFit/>
          </a:bodyPr>
          <a:lstStyle/>
          <a:p>
            <a:r>
              <a:rPr lang="en-US" sz="2400" b="1" dirty="0" smtClean="0"/>
              <a:t>6.1.1</a:t>
            </a:r>
            <a:r>
              <a:rPr lang="en-US" sz="2400" dirty="0" smtClean="0"/>
              <a:t> - How government control over the economy affects business activity:</a:t>
            </a:r>
          </a:p>
          <a:p>
            <a:pPr marL="461963" indent="-230188">
              <a:buClr>
                <a:srgbClr val="00B050"/>
              </a:buClr>
              <a:buFont typeface="Arial" pitchFamily="34" charset="0"/>
              <a:buChar char="•"/>
            </a:pPr>
            <a:r>
              <a:rPr lang="en-US" sz="2400" dirty="0" smtClean="0"/>
              <a:t>Government economic objectives, e.g. increasing Gross Domestic Product (GDP)</a:t>
            </a:r>
          </a:p>
          <a:p>
            <a:pPr marL="461963" indent="-230188">
              <a:buClr>
                <a:srgbClr val="00B050"/>
              </a:buClr>
              <a:buFont typeface="Arial" pitchFamily="34" charset="0"/>
              <a:buChar char="•"/>
            </a:pPr>
            <a:r>
              <a:rPr lang="en-US" sz="2400" dirty="0" smtClean="0"/>
              <a:t>Main stages of the business cycle; growth, boom, recession, slump</a:t>
            </a:r>
          </a:p>
          <a:p>
            <a:pPr marL="461963" indent="-230188">
              <a:buClr>
                <a:srgbClr val="00B050"/>
              </a:buClr>
              <a:buFont typeface="Arial" pitchFamily="34" charset="0"/>
              <a:buChar char="•"/>
            </a:pPr>
            <a:r>
              <a:rPr lang="en-US" sz="2400" dirty="0" smtClean="0"/>
              <a:t>How changes in taxes and government spending can affect business activity</a:t>
            </a:r>
          </a:p>
          <a:p>
            <a:pPr marL="461963" indent="-230188">
              <a:buClr>
                <a:srgbClr val="00B050"/>
              </a:buClr>
              <a:buFont typeface="Arial" pitchFamily="34" charset="0"/>
              <a:buChar char="•"/>
            </a:pPr>
            <a:r>
              <a:rPr lang="en-US" sz="2400" dirty="0" smtClean="0"/>
              <a:t>How changes in interest rates can affect business activity</a:t>
            </a:r>
          </a:p>
          <a:p>
            <a:pPr marL="461963" indent="-230188">
              <a:buClr>
                <a:srgbClr val="00B050"/>
              </a:buClr>
              <a:buFont typeface="Arial" pitchFamily="34" charset="0"/>
              <a:buChar char="•"/>
            </a:pPr>
            <a:r>
              <a:rPr lang="en-US" sz="2400" dirty="0" smtClean="0"/>
              <a:t>How businesses might respond to these changes</a:t>
            </a:r>
            <a:endParaRPr lang="en-GB" sz="2000" dirty="0"/>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6.1.1 – Government Economic Objectives</a:t>
            </a:r>
            <a:endParaRPr lang="en-GB" sz="3200" b="1" dirty="0" smtClean="0"/>
          </a:p>
        </p:txBody>
      </p:sp>
      <p:sp>
        <p:nvSpPr>
          <p:cNvPr id="8" name="Rectangle 7"/>
          <p:cNvSpPr/>
          <p:nvPr/>
        </p:nvSpPr>
        <p:spPr>
          <a:xfrm>
            <a:off x="323849" y="1143000"/>
            <a:ext cx="8515351" cy="5529719"/>
          </a:xfrm>
          <a:prstGeom prst="rect">
            <a:avLst/>
          </a:prstGeom>
        </p:spPr>
        <p:txBody>
          <a:bodyPr wrap="square">
            <a:spAutoFit/>
          </a:bodyPr>
          <a:lstStyle/>
          <a:p>
            <a:pPr marL="285750" indent="-285750">
              <a:spcAft>
                <a:spcPts val="400"/>
              </a:spcAft>
              <a:buClr>
                <a:srgbClr val="00B050"/>
              </a:buClr>
              <a:buFont typeface="Wingdings 3" panose="05040102010807070707" pitchFamily="18" charset="2"/>
              <a:buChar char=""/>
            </a:pPr>
            <a:r>
              <a:rPr lang="en-US" sz="1600" dirty="0" smtClean="0"/>
              <a:t>Most governments have the following economic objectives:</a:t>
            </a:r>
          </a:p>
          <a:p>
            <a:pPr marL="568325" indent="-219075">
              <a:spcAft>
                <a:spcPts val="400"/>
              </a:spcAft>
              <a:buClr>
                <a:srgbClr val="00B050"/>
              </a:buClr>
              <a:buFont typeface="Arial" panose="020B0604020202020204" pitchFamily="34" charset="0"/>
              <a:buChar char="•"/>
            </a:pPr>
            <a:r>
              <a:rPr lang="en-US" sz="1600" dirty="0" smtClean="0"/>
              <a:t>Low </a:t>
            </a:r>
            <a:r>
              <a:rPr lang="en-US" sz="1600" b="1" dirty="0" smtClean="0">
                <a:solidFill>
                  <a:srgbClr val="FF0000"/>
                </a:solidFill>
              </a:rPr>
              <a:t>Inflation</a:t>
            </a:r>
            <a:endParaRPr lang="en-US" sz="1600" dirty="0" smtClean="0">
              <a:solidFill>
                <a:srgbClr val="FF0000"/>
              </a:solidFill>
            </a:endParaRPr>
          </a:p>
          <a:p>
            <a:pPr marL="568325" indent="-219075">
              <a:spcAft>
                <a:spcPts val="400"/>
              </a:spcAft>
              <a:buClr>
                <a:srgbClr val="00B050"/>
              </a:buClr>
              <a:buFont typeface="Arial" panose="020B0604020202020204" pitchFamily="34" charset="0"/>
              <a:buChar char="•"/>
            </a:pPr>
            <a:r>
              <a:rPr lang="en-US" sz="1600" dirty="0" smtClean="0"/>
              <a:t>Low </a:t>
            </a:r>
            <a:r>
              <a:rPr lang="en-US" sz="1600" b="1" dirty="0" smtClean="0">
                <a:solidFill>
                  <a:srgbClr val="FF0000"/>
                </a:solidFill>
              </a:rPr>
              <a:t>Unemployment</a:t>
            </a:r>
            <a:endParaRPr lang="en-US" sz="1600" dirty="0" smtClean="0">
              <a:solidFill>
                <a:srgbClr val="FF0000"/>
              </a:solidFill>
            </a:endParaRPr>
          </a:p>
          <a:p>
            <a:pPr marL="568325" indent="-219075">
              <a:spcAft>
                <a:spcPts val="400"/>
              </a:spcAft>
              <a:buClr>
                <a:srgbClr val="00B050"/>
              </a:buClr>
              <a:buFont typeface="Arial" panose="020B0604020202020204" pitchFamily="34" charset="0"/>
              <a:buChar char="•"/>
            </a:pPr>
            <a:r>
              <a:rPr lang="en-US" sz="1600" b="1" dirty="0" smtClean="0">
                <a:solidFill>
                  <a:srgbClr val="FF0000"/>
                </a:solidFill>
              </a:rPr>
              <a:t>Economic Growth</a:t>
            </a:r>
          </a:p>
          <a:p>
            <a:pPr marL="568325" indent="-219075">
              <a:spcAft>
                <a:spcPts val="400"/>
              </a:spcAft>
              <a:buClr>
                <a:srgbClr val="00B050"/>
              </a:buClr>
              <a:buFont typeface="Arial" panose="020B0604020202020204" pitchFamily="34" charset="0"/>
              <a:buChar char="•"/>
            </a:pPr>
            <a:r>
              <a:rPr lang="en-US" sz="1600" b="1" dirty="0" smtClean="0">
                <a:solidFill>
                  <a:srgbClr val="FF0000"/>
                </a:solidFill>
              </a:rPr>
              <a:t>Balance of Payments</a:t>
            </a:r>
            <a:r>
              <a:rPr lang="en-US" sz="1600" dirty="0" smtClean="0">
                <a:solidFill>
                  <a:srgbClr val="FF0000"/>
                </a:solidFill>
              </a:rPr>
              <a:t> </a:t>
            </a:r>
            <a:r>
              <a:rPr lang="en-US" sz="1600" dirty="0" smtClean="0"/>
              <a:t>between imports and exports.</a:t>
            </a:r>
          </a:p>
          <a:p>
            <a:pPr marL="285750" indent="-285750">
              <a:spcAft>
                <a:spcPts val="400"/>
              </a:spcAft>
              <a:buClr>
                <a:srgbClr val="00B050"/>
              </a:buClr>
            </a:pPr>
            <a:r>
              <a:rPr lang="en-US" sz="1600" b="1" dirty="0" smtClean="0"/>
              <a:t>Low Inflation</a:t>
            </a:r>
          </a:p>
          <a:p>
            <a:pPr marL="285750" indent="-285750">
              <a:spcAft>
                <a:spcPts val="400"/>
              </a:spcAft>
              <a:buClr>
                <a:srgbClr val="00B050"/>
              </a:buClr>
              <a:buFont typeface="Wingdings 3" pitchFamily="18" charset="2"/>
              <a:buChar char=""/>
            </a:pPr>
            <a:r>
              <a:rPr lang="en-GB" sz="1600" dirty="0" smtClean="0"/>
              <a:t>Inflation occurs when prices rise. Low Inflation is an important </a:t>
            </a:r>
            <a:br>
              <a:rPr lang="en-GB" sz="1600" dirty="0" smtClean="0"/>
            </a:br>
            <a:r>
              <a:rPr lang="en-GB" sz="1600" dirty="0" smtClean="0"/>
              <a:t>objective. When prices rise rapidly it can be serious for the whole country. These are the problems a country will have if there is rapid inflation:</a:t>
            </a:r>
          </a:p>
          <a:p>
            <a:pPr marL="285750" indent="-285750">
              <a:spcAft>
                <a:spcPts val="400"/>
              </a:spcAft>
              <a:buClr>
                <a:srgbClr val="00B050"/>
              </a:buClr>
              <a:buFont typeface="Wingdings 3" pitchFamily="18" charset="2"/>
              <a:buChar char=""/>
            </a:pPr>
            <a:r>
              <a:rPr lang="en-GB" sz="1600" dirty="0" smtClean="0"/>
              <a:t>Workers’ wages will not buy as many goods as before. This means people’s </a:t>
            </a:r>
            <a:r>
              <a:rPr lang="en-GB" sz="1600" b="1" dirty="0" smtClean="0">
                <a:solidFill>
                  <a:srgbClr val="FF0000"/>
                </a:solidFill>
              </a:rPr>
              <a:t>real incomes</a:t>
            </a:r>
            <a:r>
              <a:rPr lang="en-GB" sz="1600" dirty="0" smtClean="0"/>
              <a:t> will fall. Real income is the value, in terms of what can be bought, of an income – if a worker receive a 6% wage increase but prices rise by 10% in the same year, then the worker’s real income has fallen by 4%. Workers may demand higher wages so that their real incomes increase.</a:t>
            </a:r>
          </a:p>
          <a:p>
            <a:pPr marL="285750" indent="-285750">
              <a:spcAft>
                <a:spcPts val="400"/>
              </a:spcAft>
              <a:buClr>
                <a:srgbClr val="00B050"/>
              </a:buClr>
              <a:buFont typeface="Wingdings 3" pitchFamily="18" charset="2"/>
              <a:buChar char=""/>
            </a:pPr>
            <a:r>
              <a:rPr lang="en-GB" sz="1600" dirty="0" smtClean="0"/>
              <a:t>Prices of the goods produced in the country will be higher than those in other countries. People may buy foreign goods instead, Jobs in that country will be lost.</a:t>
            </a:r>
          </a:p>
          <a:p>
            <a:pPr marL="285750" indent="-285750">
              <a:spcAft>
                <a:spcPts val="400"/>
              </a:spcAft>
              <a:buClr>
                <a:srgbClr val="00B050"/>
              </a:buClr>
              <a:buFont typeface="Wingdings 3" pitchFamily="18" charset="2"/>
              <a:buChar char=""/>
            </a:pPr>
            <a:r>
              <a:rPr lang="en-GB" sz="1600" dirty="0" smtClean="0"/>
              <a:t>Businesses will be unlikely to expand and create more jobs in the near future. The living standards are likely to fall.</a:t>
            </a:r>
          </a:p>
          <a:p>
            <a:pPr marL="285750" indent="-285750">
              <a:spcAft>
                <a:spcPts val="400"/>
              </a:spcAft>
              <a:buClr>
                <a:srgbClr val="00B050"/>
              </a:buClr>
              <a:buFont typeface="Wingdings 3" pitchFamily="18" charset="2"/>
              <a:buChar char=""/>
            </a:pPr>
            <a:r>
              <a:rPr lang="en-GB" sz="1600" dirty="0" smtClean="0"/>
              <a:t>Therefore low inflation can encourage businesses to expand and it makes it easier for a country to sell its goods and services abroad.</a:t>
            </a:r>
          </a:p>
        </p:txBody>
      </p:sp>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317</a:t>
            </a:r>
            <a:endParaRPr lang="en-GB" sz="2000" b="1" dirty="0">
              <a:latin typeface="Arial" panose="020B0604020202020204" pitchFamily="34" charset="0"/>
              <a:cs typeface="Arial" panose="020B0604020202020204" pitchFamily="34" charset="0"/>
            </a:endParaRPr>
          </a:p>
        </p:txBody>
      </p:sp>
      <p:pic>
        <p:nvPicPr>
          <p:cNvPr id="5122" name="Picture 2" descr="http://ichef.bbci.co.uk/news/624/media/images/73552000/gif/_73552483_how_public_sector_pay_compares_with_inflation_624gr.gif">
            <a:hlinkClick r:id="rId3"/>
          </p:cNvPr>
          <p:cNvPicPr>
            <a:picLocks noChangeAspect="1" noChangeArrowheads="1"/>
          </p:cNvPicPr>
          <p:nvPr/>
        </p:nvPicPr>
        <p:blipFill>
          <a:blip r:embed="rId4"/>
          <a:srcRect/>
          <a:stretch>
            <a:fillRect/>
          </a:stretch>
        </p:blipFill>
        <p:spPr bwMode="auto">
          <a:xfrm>
            <a:off x="6477000" y="1143000"/>
            <a:ext cx="2362200" cy="1990165"/>
          </a:xfrm>
          <a:prstGeom prst="rect">
            <a:avLst/>
          </a:prstGeom>
          <a:noFill/>
        </p:spPr>
      </p:pic>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6.1.1 – Government Economic Objectives</a:t>
            </a:r>
            <a:endParaRPr lang="en-GB" sz="3200" b="1" dirty="0" smtClean="0"/>
          </a:p>
        </p:txBody>
      </p:sp>
      <p:sp>
        <p:nvSpPr>
          <p:cNvPr id="8" name="Rectangle 7"/>
          <p:cNvSpPr/>
          <p:nvPr/>
        </p:nvSpPr>
        <p:spPr>
          <a:xfrm>
            <a:off x="323849" y="1143000"/>
            <a:ext cx="5619751" cy="4503797"/>
          </a:xfrm>
          <a:prstGeom prst="rect">
            <a:avLst/>
          </a:prstGeom>
        </p:spPr>
        <p:txBody>
          <a:bodyPr wrap="square">
            <a:spAutoFit/>
          </a:bodyPr>
          <a:lstStyle/>
          <a:p>
            <a:pPr marL="285750" indent="-285750">
              <a:spcAft>
                <a:spcPts val="400"/>
              </a:spcAft>
              <a:buClr>
                <a:srgbClr val="00B050"/>
              </a:buClr>
            </a:pPr>
            <a:r>
              <a:rPr lang="en-US" sz="1500" b="1" dirty="0" smtClean="0"/>
              <a:t>Economic Growth</a:t>
            </a:r>
          </a:p>
          <a:p>
            <a:pPr marL="285750" indent="-285750">
              <a:spcAft>
                <a:spcPts val="400"/>
              </a:spcAft>
              <a:buClr>
                <a:srgbClr val="00B050"/>
              </a:buClr>
              <a:buFont typeface="Wingdings 3" panose="05040102010807070707" pitchFamily="18" charset="2"/>
              <a:buChar char=""/>
            </a:pPr>
            <a:r>
              <a:rPr lang="en-US" sz="1500" dirty="0" smtClean="0"/>
              <a:t>An economy is said to grow when the total level of output of goods and services in the country increases. The value of goods and services in one year is called </a:t>
            </a:r>
            <a:r>
              <a:rPr lang="en-US" sz="1500" b="1" dirty="0" smtClean="0"/>
              <a:t>Gross Domestic product (GDP). </a:t>
            </a:r>
            <a:r>
              <a:rPr lang="en-US" sz="1500" dirty="0" smtClean="0"/>
              <a:t>When a country is experiencing economic growth, the standard of living of the population is likely to increase. When a country’s GDP is falling there is no economic growth. The problems this causes are:</a:t>
            </a:r>
          </a:p>
          <a:p>
            <a:pPr marL="461963" indent="-230188">
              <a:spcAft>
                <a:spcPts val="400"/>
              </a:spcAft>
              <a:buClr>
                <a:srgbClr val="00B050"/>
              </a:buClr>
              <a:buFont typeface="Arial" pitchFamily="34" charset="0"/>
              <a:buChar char="•"/>
            </a:pPr>
            <a:r>
              <a:rPr lang="en-US" sz="1500" dirty="0" smtClean="0"/>
              <a:t>As output is falling, fewer workers are needed and unemployment will occur.</a:t>
            </a:r>
          </a:p>
          <a:p>
            <a:pPr marL="461963" indent="-230188">
              <a:spcAft>
                <a:spcPts val="400"/>
              </a:spcAft>
              <a:buClr>
                <a:srgbClr val="00B050"/>
              </a:buClr>
              <a:buFont typeface="Arial" pitchFamily="34" charset="0"/>
              <a:buChar char="•"/>
            </a:pPr>
            <a:r>
              <a:rPr lang="en-US" sz="1500" dirty="0" smtClean="0"/>
              <a:t>The average standard of living for the population – the number of goods and services they can afford to buy in one year – will decline. In effect, most people will become poorer.</a:t>
            </a:r>
          </a:p>
          <a:p>
            <a:pPr marL="461963" indent="-230188">
              <a:spcAft>
                <a:spcPts val="400"/>
              </a:spcAft>
              <a:buClr>
                <a:srgbClr val="00B050"/>
              </a:buClr>
              <a:buFont typeface="Arial" pitchFamily="34" charset="0"/>
              <a:buChar char="•"/>
            </a:pPr>
            <a:r>
              <a:rPr lang="en-US" sz="1500" dirty="0" smtClean="0"/>
              <a:t>Business owners will not expand their firms as people will have less money to spend on the products they make.</a:t>
            </a:r>
          </a:p>
          <a:p>
            <a:pPr marL="285750" indent="-285750">
              <a:spcAft>
                <a:spcPts val="400"/>
              </a:spcAft>
              <a:buClr>
                <a:srgbClr val="00B050"/>
              </a:buClr>
              <a:buFont typeface="Wingdings 3" panose="05040102010807070707" pitchFamily="18" charset="2"/>
              <a:buChar char=""/>
            </a:pPr>
            <a:r>
              <a:rPr lang="en-US" sz="1500" dirty="0" smtClean="0"/>
              <a:t>Economic growth, however, makes a country richer and allows living standards to rise.</a:t>
            </a:r>
          </a:p>
        </p:txBody>
      </p:sp>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318</a:t>
            </a:r>
            <a:endParaRPr lang="en-GB" sz="2000" b="1" dirty="0">
              <a:latin typeface="Arial" panose="020B0604020202020204" pitchFamily="34" charset="0"/>
              <a:cs typeface="Arial" panose="020B0604020202020204" pitchFamily="34" charset="0"/>
            </a:endParaRPr>
          </a:p>
        </p:txBody>
      </p:sp>
      <p:pic>
        <p:nvPicPr>
          <p:cNvPr id="20482" name="Picture 2" descr="http://people.cedarville.edu/employee/wheelerb/macro/ni/gdp_equ.gif"/>
          <p:cNvPicPr>
            <a:picLocks noChangeAspect="1" noChangeArrowheads="1"/>
          </p:cNvPicPr>
          <p:nvPr/>
        </p:nvPicPr>
        <p:blipFill>
          <a:blip r:embed="rId3"/>
          <a:srcRect l="14000" t="12000" r="6000" b="24000"/>
          <a:stretch>
            <a:fillRect/>
          </a:stretch>
        </p:blipFill>
        <p:spPr bwMode="auto">
          <a:xfrm>
            <a:off x="5912502" y="1143000"/>
            <a:ext cx="2926698" cy="1142126"/>
          </a:xfrm>
          <a:prstGeom prst="rect">
            <a:avLst/>
          </a:prstGeom>
          <a:noFill/>
          <a:effectLst>
            <a:outerShdw blurRad="139700" dist="38100" dir="2700000" sx="102000" sy="102000" algn="tl" rotWithShape="0">
              <a:prstClr val="black">
                <a:alpha val="40000"/>
              </a:prstClr>
            </a:outerShdw>
          </a:effectLst>
        </p:spPr>
      </p:pic>
      <p:pic>
        <p:nvPicPr>
          <p:cNvPr id="20484" name="Picture 4" descr="http://www.refernews.com/wp-content/uploads/2014/02/Statical-Data-of-Top-10-Richest-Countries-in-the-World-by-GDP2015-IMF-Report.jpg"/>
          <p:cNvPicPr>
            <a:picLocks noChangeAspect="1" noChangeArrowheads="1"/>
          </p:cNvPicPr>
          <p:nvPr/>
        </p:nvPicPr>
        <p:blipFill>
          <a:blip r:embed="rId4" cstate="print"/>
          <a:srcRect/>
          <a:stretch>
            <a:fillRect/>
          </a:stretch>
        </p:blipFill>
        <p:spPr bwMode="auto">
          <a:xfrm>
            <a:off x="5909316" y="2362200"/>
            <a:ext cx="2910834" cy="1284892"/>
          </a:xfrm>
          <a:prstGeom prst="rect">
            <a:avLst/>
          </a:prstGeom>
          <a:noFill/>
          <a:effectLst>
            <a:outerShdw blurRad="139700" dist="38100" dir="2700000" sx="102000" sy="102000" algn="tl" rotWithShape="0">
              <a:prstClr val="black">
                <a:alpha val="40000"/>
              </a:prstClr>
            </a:outerShdw>
          </a:effectLst>
        </p:spPr>
      </p:pic>
      <p:pic>
        <p:nvPicPr>
          <p:cNvPr id="20486" name="Picture 6" descr="http://www.targetmap.com/ThumbnailsReports/4288_THUMB_IPAD.jpg"/>
          <p:cNvPicPr>
            <a:picLocks noChangeAspect="1" noChangeArrowheads="1"/>
          </p:cNvPicPr>
          <p:nvPr/>
        </p:nvPicPr>
        <p:blipFill>
          <a:blip r:embed="rId5" cstate="print"/>
          <a:srcRect/>
          <a:stretch>
            <a:fillRect/>
          </a:stretch>
        </p:blipFill>
        <p:spPr bwMode="auto">
          <a:xfrm>
            <a:off x="5935314" y="3782846"/>
            <a:ext cx="2884836" cy="1855954"/>
          </a:xfrm>
          <a:prstGeom prst="rect">
            <a:avLst/>
          </a:prstGeom>
          <a:noFill/>
          <a:effectLst>
            <a:outerShdw blurRad="139700" dist="38100" dir="2700000" sx="102000" sy="102000" algn="tl" rotWithShape="0">
              <a:prstClr val="black">
                <a:alpha val="40000"/>
              </a:prstClr>
            </a:outerShdw>
          </a:effectLst>
        </p:spPr>
      </p:pic>
      <p:sp>
        <p:nvSpPr>
          <p:cNvPr id="9" name="TextBox 8"/>
          <p:cNvSpPr txBox="1"/>
          <p:nvPr/>
        </p:nvSpPr>
        <p:spPr>
          <a:xfrm>
            <a:off x="304800" y="5715000"/>
            <a:ext cx="8534400" cy="882293"/>
          </a:xfrm>
          <a:prstGeom prst="rect">
            <a:avLst/>
          </a:prstGeom>
          <a:solidFill>
            <a:schemeClr val="tx2">
              <a:lumMod val="40000"/>
              <a:lumOff val="60000"/>
            </a:schemeClr>
          </a:solidFill>
          <a:ln w="28575">
            <a:solidFill>
              <a:schemeClr val="tx1"/>
            </a:solidFill>
          </a:ln>
        </p:spPr>
        <p:txBody>
          <a:bodyPr wrap="square" rtlCol="0">
            <a:spAutoFit/>
          </a:bodyPr>
          <a:lstStyle/>
          <a:p>
            <a:pPr marL="285750" indent="-285750">
              <a:spcAft>
                <a:spcPts val="400"/>
              </a:spcAft>
              <a:buClr>
                <a:srgbClr val="00B050"/>
              </a:buClr>
            </a:pPr>
            <a:r>
              <a:rPr lang="en-US" sz="1600" b="1" dirty="0" smtClean="0"/>
              <a:t>Tips for Success</a:t>
            </a:r>
          </a:p>
          <a:p>
            <a:pPr>
              <a:spcAft>
                <a:spcPts val="400"/>
              </a:spcAft>
              <a:buClr>
                <a:srgbClr val="00B050"/>
              </a:buClr>
            </a:pPr>
            <a:r>
              <a:rPr lang="en-US" sz="1600" dirty="0" smtClean="0"/>
              <a:t>You will not be asked questions about your own country. However, it is a good idea to find out about growth, inflation and unemployment rates in your country.</a:t>
            </a:r>
          </a:p>
        </p:txBody>
      </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6.1.2 – Government Economic Objectives</a:t>
            </a:r>
            <a:endParaRPr lang="en-GB" sz="3200" b="1" dirty="0" smtClean="0"/>
          </a:p>
        </p:txBody>
      </p:sp>
      <p:sp>
        <p:nvSpPr>
          <p:cNvPr id="8" name="Rectangle 7"/>
          <p:cNvSpPr/>
          <p:nvPr/>
        </p:nvSpPr>
        <p:spPr>
          <a:xfrm>
            <a:off x="323849" y="1143000"/>
            <a:ext cx="5848351" cy="5275290"/>
          </a:xfrm>
          <a:prstGeom prst="rect">
            <a:avLst/>
          </a:prstGeom>
        </p:spPr>
        <p:txBody>
          <a:bodyPr wrap="square">
            <a:spAutoFit/>
          </a:bodyPr>
          <a:lstStyle/>
          <a:p>
            <a:pPr marL="285750" indent="-285750">
              <a:spcAft>
                <a:spcPts val="400"/>
              </a:spcAft>
              <a:buClr>
                <a:srgbClr val="00B050"/>
              </a:buClr>
            </a:pPr>
            <a:r>
              <a:rPr lang="en-US" sz="1440" b="1" dirty="0" smtClean="0"/>
              <a:t>The Business Cycle</a:t>
            </a:r>
          </a:p>
          <a:p>
            <a:pPr marL="231775" indent="-231775">
              <a:spcAft>
                <a:spcPts val="400"/>
              </a:spcAft>
              <a:buClr>
                <a:srgbClr val="00B050"/>
              </a:buClr>
              <a:buFont typeface="Wingdings 3" panose="05040102010807070707" pitchFamily="18" charset="2"/>
              <a:buChar char=""/>
            </a:pPr>
            <a:r>
              <a:rPr lang="en-US" sz="1440" dirty="0" smtClean="0"/>
              <a:t>Economic growth is not achieved steadily every year – there are often years when the economy does not grow at all or when the value of GDP actually falls. This pattern is shown on the right on the trade cycle diagram.</a:t>
            </a:r>
          </a:p>
          <a:p>
            <a:pPr marL="396875" indent="-165100">
              <a:spcAft>
                <a:spcPts val="400"/>
              </a:spcAft>
              <a:buClr>
                <a:srgbClr val="00B050"/>
              </a:buClr>
              <a:buFont typeface="Arial" pitchFamily="34" charset="0"/>
              <a:buChar char="•"/>
            </a:pPr>
            <a:r>
              <a:rPr lang="en-US" sz="1440" b="1" i="1" dirty="0" smtClean="0"/>
              <a:t>Growth</a:t>
            </a:r>
            <a:r>
              <a:rPr lang="en-US" sz="1440" i="1" dirty="0" smtClean="0"/>
              <a:t> – </a:t>
            </a:r>
            <a:r>
              <a:rPr lang="en-US" sz="1440" dirty="0" smtClean="0"/>
              <a:t>this is when the GDP is rising, unemployment is generally falling and the country is enjoying higher living standards. Most businesses will do well at this time.</a:t>
            </a:r>
          </a:p>
          <a:p>
            <a:pPr marL="396875" indent="-165100">
              <a:spcAft>
                <a:spcPts val="400"/>
              </a:spcAft>
              <a:buClr>
                <a:srgbClr val="00B050"/>
              </a:buClr>
              <a:buFont typeface="Arial" pitchFamily="34" charset="0"/>
              <a:buChar char="•"/>
            </a:pPr>
            <a:r>
              <a:rPr lang="en-US" sz="1440" b="1" i="1" dirty="0" smtClean="0"/>
              <a:t>Boom</a:t>
            </a:r>
            <a:r>
              <a:rPr lang="en-US" sz="1440" i="1" dirty="0" smtClean="0"/>
              <a:t> – </a:t>
            </a:r>
            <a:r>
              <a:rPr lang="en-US" sz="1440" dirty="0" smtClean="0"/>
              <a:t>this is causing too much spending. Prices start to rise quickly and there will be shortages of skilled workers. Business costs will be rising and firms will become uncertain about the future.</a:t>
            </a:r>
          </a:p>
          <a:p>
            <a:pPr marL="396875" indent="-165100">
              <a:spcAft>
                <a:spcPts val="400"/>
              </a:spcAft>
              <a:buClr>
                <a:srgbClr val="00B050"/>
              </a:buClr>
              <a:buFont typeface="Arial" pitchFamily="34" charset="0"/>
              <a:buChar char="•"/>
            </a:pPr>
            <a:r>
              <a:rPr lang="en-US" sz="1440" b="1" i="1" dirty="0" smtClean="0"/>
              <a:t>Recession</a:t>
            </a:r>
            <a:r>
              <a:rPr lang="en-US" sz="1440" i="1" dirty="0" smtClean="0"/>
              <a:t> - </a:t>
            </a:r>
            <a:r>
              <a:rPr lang="en-US" sz="1440" dirty="0" smtClean="0"/>
              <a:t> often caused by too little spending. This is a period when GDP actually falls. Most businesses will experience falling demand and profit. Workers may lose their jobs.</a:t>
            </a:r>
          </a:p>
          <a:p>
            <a:pPr marL="396875" indent="-165100">
              <a:spcAft>
                <a:spcPts val="400"/>
              </a:spcAft>
              <a:buClr>
                <a:srgbClr val="00B050"/>
              </a:buClr>
              <a:buFont typeface="Arial" pitchFamily="34" charset="0"/>
              <a:buChar char="•"/>
            </a:pPr>
            <a:r>
              <a:rPr lang="en-US" sz="1440" b="1" i="1" dirty="0" smtClean="0"/>
              <a:t>Slump</a:t>
            </a:r>
            <a:r>
              <a:rPr lang="en-US" sz="1440" i="1" dirty="0" smtClean="0"/>
              <a:t> – </a:t>
            </a:r>
            <a:r>
              <a:rPr lang="en-US" sz="1440" dirty="0" smtClean="0"/>
              <a:t>a serious and long-drawn-out recession. Unemployment will reach very high levels and prices may fall. Many businesses will fail to survive this period.</a:t>
            </a:r>
          </a:p>
          <a:p>
            <a:pPr marL="231775" indent="-231775">
              <a:spcAft>
                <a:spcPts val="400"/>
              </a:spcAft>
              <a:buClr>
                <a:srgbClr val="00B050"/>
              </a:buClr>
              <a:buFont typeface="Wingdings 3" panose="05040102010807070707" pitchFamily="18" charset="2"/>
              <a:buChar char=""/>
            </a:pPr>
            <a:r>
              <a:rPr lang="en-US" sz="1440" dirty="0" smtClean="0"/>
              <a:t>Clearly governments will try to avoid the economy moving towards a recession or a slump, but will also want to reduce the chances of a boom. A boom with rapid inflation and higher business costs can often lead to conditions that result in a </a:t>
            </a:r>
            <a:r>
              <a:rPr lang="en-US" sz="1440" b="1" dirty="0" smtClean="0">
                <a:solidFill>
                  <a:srgbClr val="FF0000"/>
                </a:solidFill>
              </a:rPr>
              <a:t>recession.</a:t>
            </a:r>
          </a:p>
        </p:txBody>
      </p:sp>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319</a:t>
            </a:r>
            <a:endParaRPr lang="en-GB" sz="2000" b="1" dirty="0">
              <a:latin typeface="Arial" panose="020B0604020202020204" pitchFamily="34" charset="0"/>
              <a:cs typeface="Arial" panose="020B0604020202020204" pitchFamily="34" charset="0"/>
            </a:endParaRPr>
          </a:p>
        </p:txBody>
      </p:sp>
      <p:pic>
        <p:nvPicPr>
          <p:cNvPr id="22530" name="Picture 2" descr="http://www.textbooksfree.org/Econom19.jpg"/>
          <p:cNvPicPr>
            <a:picLocks noChangeAspect="1" noChangeArrowheads="1"/>
          </p:cNvPicPr>
          <p:nvPr/>
        </p:nvPicPr>
        <p:blipFill>
          <a:blip r:embed="rId4"/>
          <a:srcRect/>
          <a:stretch>
            <a:fillRect/>
          </a:stretch>
        </p:blipFill>
        <p:spPr bwMode="auto">
          <a:xfrm>
            <a:off x="6248400" y="1143000"/>
            <a:ext cx="2600324" cy="1755863"/>
          </a:xfrm>
          <a:prstGeom prst="rect">
            <a:avLst/>
          </a:prstGeom>
          <a:noFill/>
        </p:spPr>
      </p:pic>
      <p:sp>
        <p:nvSpPr>
          <p:cNvPr id="10" name="TextBox 9">
            <a:hlinkClick r:id="rId5" action="ppaction://hlinkfile"/>
          </p:cNvPr>
          <p:cNvSpPr txBox="1"/>
          <p:nvPr/>
        </p:nvSpPr>
        <p:spPr>
          <a:xfrm>
            <a:off x="6934200" y="4495800"/>
            <a:ext cx="1249060" cy="369332"/>
          </a:xfrm>
          <a:prstGeom prst="rect">
            <a:avLst/>
          </a:prstGeom>
          <a:noFill/>
        </p:spPr>
        <p:txBody>
          <a:bodyPr wrap="none" rtlCol="0">
            <a:spAutoFit/>
          </a:bodyPr>
          <a:lstStyle/>
          <a:p>
            <a:r>
              <a:rPr lang="en-US" dirty="0" smtClean="0"/>
              <a:t>Click Here</a:t>
            </a:r>
            <a:endParaRPr lang="en-US" dirty="0"/>
          </a:p>
        </p:txBody>
      </p:sp>
      <p:sp>
        <p:nvSpPr>
          <p:cNvPr id="11" name="TextBox 10">
            <a:hlinkClick r:id="rId6" action="ppaction://hlinkfile"/>
          </p:cNvPr>
          <p:cNvSpPr txBox="1"/>
          <p:nvPr/>
        </p:nvSpPr>
        <p:spPr>
          <a:xfrm>
            <a:off x="6934200" y="6172200"/>
            <a:ext cx="1249060" cy="369332"/>
          </a:xfrm>
          <a:prstGeom prst="rect">
            <a:avLst/>
          </a:prstGeom>
          <a:noFill/>
        </p:spPr>
        <p:txBody>
          <a:bodyPr wrap="none" rtlCol="0">
            <a:spAutoFit/>
          </a:bodyPr>
          <a:lstStyle/>
          <a:p>
            <a:r>
              <a:rPr lang="en-US" dirty="0" smtClean="0"/>
              <a:t>Click Here</a:t>
            </a:r>
            <a:endParaRPr lang="en-US" dirty="0"/>
          </a:p>
        </p:txBody>
      </p:sp>
      <p:graphicFrame>
        <p:nvGraphicFramePr>
          <p:cNvPr id="22532" name="Object 4"/>
          <p:cNvGraphicFramePr>
            <a:graphicFrameLocks noChangeAspect="1"/>
          </p:cNvGraphicFramePr>
          <p:nvPr/>
        </p:nvGraphicFramePr>
        <p:xfrm>
          <a:off x="6248400" y="3276600"/>
          <a:ext cx="2490787" cy="685800"/>
        </p:xfrm>
        <a:graphic>
          <a:graphicData uri="http://schemas.openxmlformats.org/presentationml/2006/ole">
            <mc:AlternateContent xmlns:mc="http://schemas.openxmlformats.org/markup-compatibility/2006">
              <mc:Choice xmlns:v="urn:schemas-microsoft-com:vml" Requires="v">
                <p:oleObj spid="_x0000_s22536" name="Packager Shell Object" showAsIcon="1" r:id="rId7" imgW="2491560" imgH="685440" progId="Package">
                  <p:embed/>
                </p:oleObj>
              </mc:Choice>
              <mc:Fallback>
                <p:oleObj name="Packager Shell Object" showAsIcon="1" r:id="rId7" imgW="2491560" imgH="685440" progId="Package">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48400" y="3276600"/>
                        <a:ext cx="2490787"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533" name="Object 5"/>
          <p:cNvGraphicFramePr>
            <a:graphicFrameLocks noChangeAspect="1"/>
          </p:cNvGraphicFramePr>
          <p:nvPr/>
        </p:nvGraphicFramePr>
        <p:xfrm>
          <a:off x="6399212" y="4876800"/>
          <a:ext cx="2301876" cy="762000"/>
        </p:xfrm>
        <a:graphic>
          <a:graphicData uri="http://schemas.openxmlformats.org/presentationml/2006/ole">
            <mc:AlternateContent xmlns:mc="http://schemas.openxmlformats.org/markup-compatibility/2006">
              <mc:Choice xmlns:v="urn:schemas-microsoft-com:vml" Requires="v">
                <p:oleObj spid="_x0000_s22537" name="Packager Shell Object" showAsIcon="1" r:id="rId9" imgW="2072160" imgH="685440" progId="Package">
                  <p:embed/>
                </p:oleObj>
              </mc:Choice>
              <mc:Fallback>
                <p:oleObj name="Packager Shell Object" showAsIcon="1" r:id="rId9" imgW="2072160" imgH="685440" progId="Package">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99212" y="4876800"/>
                        <a:ext cx="2301876"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6.1.2 – Government Economic Objectives</a:t>
            </a:r>
            <a:endParaRPr lang="en-GB" sz="3200" b="1" dirty="0" smtClean="0"/>
          </a:p>
        </p:txBody>
      </p:sp>
      <p:sp>
        <p:nvSpPr>
          <p:cNvPr id="8" name="Rectangle 7"/>
          <p:cNvSpPr/>
          <p:nvPr/>
        </p:nvSpPr>
        <p:spPr>
          <a:xfrm>
            <a:off x="323849" y="1143000"/>
            <a:ext cx="8515351" cy="3877985"/>
          </a:xfrm>
          <a:prstGeom prst="rect">
            <a:avLst/>
          </a:prstGeom>
        </p:spPr>
        <p:txBody>
          <a:bodyPr wrap="square">
            <a:spAutoFit/>
          </a:bodyPr>
          <a:lstStyle/>
          <a:p>
            <a:pPr marL="285750" indent="-285750">
              <a:spcAft>
                <a:spcPts val="400"/>
              </a:spcAft>
              <a:buClr>
                <a:srgbClr val="00B050"/>
              </a:buClr>
            </a:pPr>
            <a:r>
              <a:rPr lang="en-US" sz="1600" b="1" dirty="0" smtClean="0"/>
              <a:t>Balance of Payments</a:t>
            </a:r>
          </a:p>
          <a:p>
            <a:pPr marL="231775" indent="-231775">
              <a:spcAft>
                <a:spcPts val="400"/>
              </a:spcAft>
              <a:buClr>
                <a:srgbClr val="00B050"/>
              </a:buClr>
              <a:buFont typeface="Wingdings 3" panose="05040102010807070707" pitchFamily="18" charset="2"/>
              <a:buChar char=""/>
            </a:pPr>
            <a:r>
              <a:rPr lang="en-US" sz="1600" b="1" dirty="0" smtClean="0">
                <a:solidFill>
                  <a:srgbClr val="FF0000"/>
                </a:solidFill>
              </a:rPr>
              <a:t>Exports</a:t>
            </a:r>
            <a:r>
              <a:rPr lang="en-US" sz="1600" dirty="0" smtClean="0"/>
              <a:t> are goods and services sold by one country to people and businesses in another country. These bring money (foreign currency) into a country. </a:t>
            </a:r>
            <a:r>
              <a:rPr lang="en-US" sz="1600" b="1" dirty="0" smtClean="0">
                <a:solidFill>
                  <a:srgbClr val="FF0000"/>
                </a:solidFill>
              </a:rPr>
              <a:t>Imports</a:t>
            </a:r>
            <a:r>
              <a:rPr lang="en-US" sz="1600" dirty="0" smtClean="0"/>
              <a:t> are goods brought in from other countries. These must be purchased with foreign currency so these lead to money flowing out of a country. Governments will aim to achieve equality or balance between these over a period of time. The difference between a country’s exports and imports is called the balance of payments.</a:t>
            </a:r>
          </a:p>
          <a:p>
            <a:pPr marL="231775" indent="-231775">
              <a:spcAft>
                <a:spcPts val="400"/>
              </a:spcAft>
              <a:buClr>
                <a:srgbClr val="00B050"/>
              </a:buClr>
              <a:buFont typeface="Wingdings 3" panose="05040102010807070707" pitchFamily="18" charset="2"/>
              <a:buChar char=""/>
            </a:pPr>
            <a:r>
              <a:rPr lang="en-US" sz="1600" dirty="0" smtClean="0"/>
              <a:t>If the value of a country’s exports and imports is greater than the value of its exports then it has a balance of payment deficit.</a:t>
            </a:r>
          </a:p>
          <a:p>
            <a:pPr marL="231775" indent="-231775">
              <a:spcAft>
                <a:spcPts val="400"/>
              </a:spcAft>
              <a:buClr>
                <a:srgbClr val="00B050"/>
              </a:buClr>
              <a:buFont typeface="Wingdings 3" panose="05040102010807070707" pitchFamily="18" charset="2"/>
              <a:buChar char=""/>
            </a:pPr>
            <a:r>
              <a:rPr lang="en-US" sz="1600" dirty="0" smtClean="0"/>
              <a:t>These are the problems that cold result:</a:t>
            </a:r>
          </a:p>
          <a:p>
            <a:pPr marL="396875" indent="-165100">
              <a:spcAft>
                <a:spcPts val="400"/>
              </a:spcAft>
              <a:buClr>
                <a:srgbClr val="00B050"/>
              </a:buClr>
              <a:buFont typeface="Arial" pitchFamily="34" charset="0"/>
              <a:buChar char="•"/>
            </a:pPr>
            <a:r>
              <a:rPr lang="en-US" sz="1600" dirty="0" smtClean="0"/>
              <a:t>The country could ‘run out’ of foreign currencies and it may have to borrow from abroad.</a:t>
            </a:r>
          </a:p>
          <a:p>
            <a:pPr marL="396875" indent="-165100">
              <a:spcAft>
                <a:spcPts val="400"/>
              </a:spcAft>
              <a:buClr>
                <a:srgbClr val="00B050"/>
              </a:buClr>
              <a:buFont typeface="Arial" pitchFamily="34" charset="0"/>
              <a:buChar char="•"/>
            </a:pPr>
            <a:r>
              <a:rPr lang="en-US" sz="1600" dirty="0" smtClean="0"/>
              <a:t>The price of a country’s currency against other currencies – the </a:t>
            </a:r>
            <a:r>
              <a:rPr lang="en-US" sz="1600" b="1" dirty="0" smtClean="0">
                <a:solidFill>
                  <a:srgbClr val="FF0000"/>
                </a:solidFill>
              </a:rPr>
              <a:t>exchange rate </a:t>
            </a:r>
            <a:r>
              <a:rPr lang="en-US" sz="1600" dirty="0" smtClean="0"/>
              <a:t>– will be likely to fall. This is called </a:t>
            </a:r>
            <a:r>
              <a:rPr lang="en-US" sz="1600" b="1" dirty="0" smtClean="0">
                <a:solidFill>
                  <a:srgbClr val="FF0000"/>
                </a:solidFill>
              </a:rPr>
              <a:t>exchange rate depreciation </a:t>
            </a:r>
            <a:r>
              <a:rPr lang="en-US" sz="1600" dirty="0" smtClean="0"/>
              <a:t>as explained later.</a:t>
            </a:r>
            <a:endParaRPr lang="en-US" sz="1600" b="1" dirty="0" smtClean="0">
              <a:solidFill>
                <a:srgbClr val="FF0000"/>
              </a:solidFill>
            </a:endParaRPr>
          </a:p>
          <a:p>
            <a:pPr>
              <a:spcAft>
                <a:spcPts val="400"/>
              </a:spcAft>
              <a:buClr>
                <a:srgbClr val="00B050"/>
              </a:buClr>
            </a:pPr>
            <a:r>
              <a:rPr lang="en-US" b="1" dirty="0" smtClean="0"/>
              <a:t>Revision Summary – Economic Objectives of Government</a:t>
            </a:r>
            <a:endParaRPr lang="en-US" dirty="0" smtClean="0"/>
          </a:p>
        </p:txBody>
      </p:sp>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319</a:t>
            </a:r>
            <a:endParaRPr lang="en-GB" sz="2000" b="1" dirty="0">
              <a:latin typeface="Arial" panose="020B0604020202020204" pitchFamily="34" charset="0"/>
              <a:cs typeface="Arial" panose="020B0604020202020204" pitchFamily="34" charset="0"/>
            </a:endParaRPr>
          </a:p>
        </p:txBody>
      </p:sp>
      <p:sp>
        <p:nvSpPr>
          <p:cNvPr id="12" name="Rounded Rectangle 11"/>
          <p:cNvSpPr/>
          <p:nvPr/>
        </p:nvSpPr>
        <p:spPr>
          <a:xfrm>
            <a:off x="3202723" y="5181600"/>
            <a:ext cx="2423244" cy="654273"/>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ECONOMIC OBJECTIVES OF GOVERNMENT</a:t>
            </a:r>
            <a:endParaRPr lang="en-US" b="1" dirty="0">
              <a:latin typeface="Calibri" panose="020F0502020204030204" pitchFamily="34" charset="0"/>
            </a:endParaRPr>
          </a:p>
        </p:txBody>
      </p:sp>
      <p:grpSp>
        <p:nvGrpSpPr>
          <p:cNvPr id="13" name="Group 12"/>
          <p:cNvGrpSpPr/>
          <p:nvPr/>
        </p:nvGrpSpPr>
        <p:grpSpPr>
          <a:xfrm>
            <a:off x="5625967" y="5508737"/>
            <a:ext cx="2756033" cy="968267"/>
            <a:chOff x="4674198" y="4401849"/>
            <a:chExt cx="3406159" cy="1318239"/>
          </a:xfrm>
        </p:grpSpPr>
        <p:sp>
          <p:nvSpPr>
            <p:cNvPr id="14" name="Rounded Rectangle 13"/>
            <p:cNvSpPr/>
            <p:nvPr/>
          </p:nvSpPr>
          <p:spPr>
            <a:xfrm>
              <a:off x="5443458" y="4993894"/>
              <a:ext cx="2636899" cy="72619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dirty="0" smtClean="0">
                  <a:latin typeface="Calibri" panose="020F0502020204030204" pitchFamily="34" charset="0"/>
                </a:rPr>
                <a:t>Economic growth to raise living standards</a:t>
              </a:r>
              <a:endParaRPr lang="en-US" sz="1600" dirty="0">
                <a:latin typeface="Calibri" panose="020F0502020204030204" pitchFamily="34" charset="0"/>
              </a:endParaRPr>
            </a:p>
          </p:txBody>
        </p:sp>
        <p:cxnSp>
          <p:nvCxnSpPr>
            <p:cNvPr id="15" name="Straight Arrow Connector 14"/>
            <p:cNvCxnSpPr>
              <a:stCxn id="12" idx="3"/>
              <a:endCxn id="14" idx="0"/>
            </p:cNvCxnSpPr>
            <p:nvPr/>
          </p:nvCxnSpPr>
          <p:spPr>
            <a:xfrm>
              <a:off x="4674198" y="4401849"/>
              <a:ext cx="2087709" cy="5920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5625966" y="5122039"/>
            <a:ext cx="2756033" cy="386696"/>
            <a:chOff x="6407400" y="8043184"/>
            <a:chExt cx="3331275" cy="967585"/>
          </a:xfrm>
        </p:grpSpPr>
        <p:sp>
          <p:nvSpPr>
            <p:cNvPr id="17" name="Rounded Rectangle 16"/>
            <p:cNvSpPr/>
            <p:nvPr/>
          </p:nvSpPr>
          <p:spPr>
            <a:xfrm>
              <a:off x="7279399" y="8043184"/>
              <a:ext cx="2459276" cy="91169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Low Unemployment</a:t>
              </a:r>
              <a:endParaRPr lang="en-US" dirty="0">
                <a:latin typeface="Calibri" panose="020F0502020204030204" pitchFamily="34" charset="0"/>
              </a:endParaRPr>
            </a:p>
          </p:txBody>
        </p:sp>
        <p:cxnSp>
          <p:nvCxnSpPr>
            <p:cNvPr id="18" name="Straight Arrow Connector 17"/>
            <p:cNvCxnSpPr>
              <a:stCxn id="12" idx="3"/>
              <a:endCxn id="17" idx="1"/>
            </p:cNvCxnSpPr>
            <p:nvPr/>
          </p:nvCxnSpPr>
          <p:spPr>
            <a:xfrm flipV="1">
              <a:off x="6407400" y="8499032"/>
              <a:ext cx="871999" cy="51173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762000" y="5122643"/>
            <a:ext cx="2440724" cy="386095"/>
            <a:chOff x="5726" y="4917253"/>
            <a:chExt cx="2883826" cy="881731"/>
          </a:xfrm>
        </p:grpSpPr>
        <p:sp>
          <p:nvSpPr>
            <p:cNvPr id="20" name="Rounded Rectangle 19"/>
            <p:cNvSpPr/>
            <p:nvPr/>
          </p:nvSpPr>
          <p:spPr>
            <a:xfrm>
              <a:off x="5726" y="4917253"/>
              <a:ext cx="1800675" cy="83072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Low Inflation</a:t>
              </a:r>
              <a:endParaRPr lang="en-US" sz="1400" dirty="0">
                <a:latin typeface="Calibri" panose="020F0502020204030204" pitchFamily="34" charset="0"/>
              </a:endParaRPr>
            </a:p>
          </p:txBody>
        </p:sp>
        <p:cxnSp>
          <p:nvCxnSpPr>
            <p:cNvPr id="21" name="Straight Arrow Connector 20"/>
            <p:cNvCxnSpPr>
              <a:stCxn id="12" idx="1"/>
              <a:endCxn id="20" idx="3"/>
            </p:cNvCxnSpPr>
            <p:nvPr/>
          </p:nvCxnSpPr>
          <p:spPr>
            <a:xfrm rot="10800000">
              <a:off x="1806402" y="5332613"/>
              <a:ext cx="1083150" cy="4663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685800" y="5508736"/>
            <a:ext cx="3276600" cy="1044463"/>
            <a:chOff x="4009196" y="3915274"/>
            <a:chExt cx="4263670" cy="1495022"/>
          </a:xfrm>
        </p:grpSpPr>
        <p:sp>
          <p:nvSpPr>
            <p:cNvPr id="23" name="Rounded Rectangle 22"/>
            <p:cNvSpPr/>
            <p:nvPr/>
          </p:nvSpPr>
          <p:spPr>
            <a:xfrm>
              <a:off x="4009196" y="4618828"/>
              <a:ext cx="4263670" cy="791468"/>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dirty="0" smtClean="0">
                  <a:latin typeface="Calibri" panose="020F0502020204030204" pitchFamily="34" charset="0"/>
                </a:rPr>
                <a:t>Balance of payments – long-term balance between imports and exports</a:t>
              </a:r>
              <a:endParaRPr lang="en-US" sz="1600" dirty="0">
                <a:latin typeface="Calibri" panose="020F0502020204030204" pitchFamily="34" charset="0"/>
              </a:endParaRPr>
            </a:p>
          </p:txBody>
        </p:sp>
        <p:cxnSp>
          <p:nvCxnSpPr>
            <p:cNvPr id="24" name="Straight Arrow Connector 23"/>
            <p:cNvCxnSpPr>
              <a:stCxn id="12" idx="1"/>
              <a:endCxn id="23" idx="0"/>
            </p:cNvCxnSpPr>
            <p:nvPr/>
          </p:nvCxnSpPr>
          <p:spPr>
            <a:xfrm rot="10800000" flipV="1">
              <a:off x="6141032" y="3915274"/>
              <a:ext cx="1143307" cy="70355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48728827"/>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76200"/>
            <a:ext cx="7696200" cy="609600"/>
          </a:xfrm>
        </p:spPr>
        <p:txBody>
          <a:bodyPr>
            <a:noAutofit/>
          </a:bodyPr>
          <a:lstStyle/>
          <a:p>
            <a:r>
              <a:rPr lang="en-GB" sz="2800" dirty="0" smtClean="0"/>
              <a:t>6.1.2 – Government Economic Objectives - Activity</a:t>
            </a:r>
            <a:endParaRPr lang="en-GB" sz="28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110837584"/>
              </p:ext>
            </p:extLst>
          </p:nvPr>
        </p:nvGraphicFramePr>
        <p:xfrm>
          <a:off x="7086600" y="1196442"/>
          <a:ext cx="1752600" cy="5280558"/>
        </p:xfrm>
        <a:graphic>
          <a:graphicData uri="http://schemas.openxmlformats.org/drawingml/2006/table">
            <a:tbl>
              <a:tblPr firstRow="1" firstCol="1" lastRow="1" lastCol="1" bandRow="1" bandCol="1">
                <a:tableStyleId>{2D5ABB26-0587-4C30-8999-92F81FD0307C}</a:tableStyleId>
              </a:tblPr>
              <a:tblGrid>
                <a:gridCol w="17526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interfere in business activity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Do you have to pay taxes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country’s measured against each other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in a recession</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prices of goods keep going up each year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does unemployment affect GDP</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the currency exchange rate bother me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2800" y="12192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8156" y="1126153"/>
            <a:ext cx="6646044" cy="5355312"/>
          </a:xfrm>
          <a:prstGeom prst="rect">
            <a:avLst/>
          </a:prstGeom>
        </p:spPr>
        <p:txBody>
          <a:bodyPr wrap="square">
            <a:spAutoFit/>
          </a:bodyPr>
          <a:lstStyle/>
          <a:p>
            <a:r>
              <a:rPr lang="en-US" b="1" dirty="0" smtClean="0">
                <a:solidFill>
                  <a:srgbClr val="FF0000"/>
                </a:solidFill>
              </a:rPr>
              <a:t>Activity 26.1</a:t>
            </a:r>
            <a:endParaRPr lang="en-US" dirty="0" smtClean="0">
              <a:solidFill>
                <a:srgbClr val="FF0000"/>
              </a:solidFill>
            </a:endParaRPr>
          </a:p>
          <a:p>
            <a:pPr marL="285750" indent="-285750">
              <a:buClr>
                <a:srgbClr val="00B050"/>
              </a:buClr>
              <a:buFont typeface="+mj-lt"/>
              <a:buAutoNum type="alphaLcParenR"/>
            </a:pPr>
            <a:r>
              <a:rPr lang="en-US" dirty="0" smtClean="0">
                <a:solidFill>
                  <a:srgbClr val="FF0000"/>
                </a:solidFill>
              </a:rPr>
              <a:t>The GDP of Country A was $500m in 2010. The population was 1m. The average income per person was therefore $500. By 2013, as a result of economic growth, GDP was $1500m. The population has also risen to 2m. What was the average income per person in 2013?</a:t>
            </a:r>
          </a:p>
          <a:p>
            <a:pPr marL="285750" indent="-285750">
              <a:buClr>
                <a:srgbClr val="00B050"/>
              </a:buClr>
              <a:buFont typeface="+mj-lt"/>
              <a:buAutoNum type="alphaLcParenR"/>
            </a:pPr>
            <a:r>
              <a:rPr lang="en-US" dirty="0" smtClean="0">
                <a:solidFill>
                  <a:srgbClr val="FF0000"/>
                </a:solidFill>
              </a:rPr>
              <a:t>Jamaal earned $20,000 in 2012. He had a pay rise of 10% in 2013. Inflation was 15% in 2013.</a:t>
            </a:r>
          </a:p>
          <a:p>
            <a:pPr marL="628650" indent="-396875">
              <a:buClr>
                <a:srgbClr val="00B050"/>
              </a:buClr>
              <a:buFont typeface="+mj-lt"/>
              <a:buAutoNum type="romanUcPeriod"/>
            </a:pPr>
            <a:r>
              <a:rPr lang="en-US" dirty="0" smtClean="0">
                <a:solidFill>
                  <a:srgbClr val="FF0000"/>
                </a:solidFill>
              </a:rPr>
              <a:t>How much did Jamaal earn in 2013?</a:t>
            </a:r>
          </a:p>
          <a:p>
            <a:pPr marL="628650" indent="-396875">
              <a:buClr>
                <a:srgbClr val="00B050"/>
              </a:buClr>
              <a:buFont typeface="+mj-lt"/>
              <a:buAutoNum type="romanUcPeriod"/>
            </a:pPr>
            <a:r>
              <a:rPr lang="en-US" dirty="0" smtClean="0">
                <a:solidFill>
                  <a:srgbClr val="FF0000"/>
                </a:solidFill>
              </a:rPr>
              <a:t>Did his real income rise or fall in 2013? Explain your answer.</a:t>
            </a:r>
          </a:p>
          <a:p>
            <a:pPr marL="342900" indent="-342900">
              <a:buClr>
                <a:srgbClr val="00B050"/>
              </a:buClr>
              <a:buFont typeface="+mj-lt"/>
              <a:buAutoNum type="alphaLcParenR" startAt="3"/>
            </a:pPr>
            <a:r>
              <a:rPr lang="en-GB" dirty="0" smtClean="0">
                <a:solidFill>
                  <a:srgbClr val="FF0000"/>
                </a:solidFill>
              </a:rPr>
              <a:t>For Country A, identify which of the following are imports and which are exports:</a:t>
            </a:r>
          </a:p>
          <a:p>
            <a:pPr marL="628650" indent="-396875">
              <a:buClr>
                <a:srgbClr val="00B050"/>
              </a:buClr>
              <a:buFont typeface="+mj-lt"/>
              <a:buAutoNum type="romanUcPeriod"/>
            </a:pPr>
            <a:r>
              <a:rPr lang="en-GB" dirty="0" smtClean="0">
                <a:solidFill>
                  <a:srgbClr val="FF0000"/>
                </a:solidFill>
              </a:rPr>
              <a:t>Washing machines purchased from country B</a:t>
            </a:r>
          </a:p>
          <a:p>
            <a:pPr marL="628650" indent="-396875">
              <a:buClr>
                <a:srgbClr val="00B050"/>
              </a:buClr>
              <a:buFont typeface="+mj-lt"/>
              <a:buAutoNum type="romanUcPeriod"/>
            </a:pPr>
            <a:r>
              <a:rPr lang="en-GB" dirty="0" smtClean="0">
                <a:solidFill>
                  <a:srgbClr val="FF0000"/>
                </a:solidFill>
              </a:rPr>
              <a:t>Cars made in country A’s factories and sold to a garage in Country B</a:t>
            </a:r>
          </a:p>
          <a:p>
            <a:pPr marL="628650" indent="-396875">
              <a:buClr>
                <a:srgbClr val="00B050"/>
              </a:buClr>
              <a:buFont typeface="+mj-lt"/>
              <a:buAutoNum type="romanUcPeriod"/>
            </a:pPr>
            <a:r>
              <a:rPr lang="en-GB" dirty="0" smtClean="0">
                <a:solidFill>
                  <a:srgbClr val="FF0000"/>
                </a:solidFill>
              </a:rPr>
              <a:t>Machines sold to Country A from Country B</a:t>
            </a:r>
          </a:p>
          <a:p>
            <a:pPr marL="628650" indent="-396875">
              <a:buClr>
                <a:srgbClr val="00B050"/>
              </a:buClr>
              <a:buFont typeface="+mj-lt"/>
              <a:buAutoNum type="romanUcPeriod"/>
            </a:pPr>
            <a:r>
              <a:rPr lang="en-GB" dirty="0" smtClean="0">
                <a:solidFill>
                  <a:srgbClr val="FF0000"/>
                </a:solidFill>
              </a:rPr>
              <a:t>Tourists from Country B who spend two weeks on holiday in a hotel in Country A.</a:t>
            </a:r>
          </a:p>
        </p:txBody>
      </p:sp>
      <p:sp>
        <p:nvSpPr>
          <p:cNvPr id="7" name="TextBox 6">
            <a:hlinkClick r:id="rId5" action="ppaction://hlinkfile"/>
          </p:cNvPr>
          <p:cNvSpPr txBox="1"/>
          <p:nvPr/>
        </p:nvSpPr>
        <p:spPr>
          <a:xfrm>
            <a:off x="6629400" y="1143000"/>
            <a:ext cx="381000" cy="707886"/>
          </a:xfrm>
          <a:prstGeom prst="rect">
            <a:avLst/>
          </a:prstGeom>
          <a:noFill/>
        </p:spPr>
        <p:txBody>
          <a:bodyPr wrap="square" rtlCol="0">
            <a:spAutoFit/>
          </a:bodyPr>
          <a:lstStyle/>
          <a:p>
            <a:r>
              <a:rPr lang="en-US" sz="4000" b="1" dirty="0" smtClean="0">
                <a:solidFill>
                  <a:srgbClr val="FF0000"/>
                </a:solidFill>
              </a:rPr>
              <a:t>?</a:t>
            </a:r>
            <a:endParaRPr lang="en-US" b="1" dirty="0">
              <a:solidFill>
                <a:srgbClr val="FF0000"/>
              </a:solidFill>
            </a:endParaRPr>
          </a:p>
        </p:txBody>
      </p:sp>
      <p:sp>
        <p:nvSpPr>
          <p:cNvPr id="8" name="Round Same Side Corner Rectangle 7">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320</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3600" dirty="0" smtClean="0"/>
              <a:t>6.1.3 – Government Economic Policies</a:t>
            </a:r>
            <a:endParaRPr lang="en-GB" sz="36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110837584"/>
              </p:ext>
            </p:extLst>
          </p:nvPr>
        </p:nvGraphicFramePr>
        <p:xfrm>
          <a:off x="7086600" y="1196442"/>
          <a:ext cx="1752600" cy="5280558"/>
        </p:xfrm>
        <a:graphic>
          <a:graphicData uri="http://schemas.openxmlformats.org/drawingml/2006/table">
            <a:tbl>
              <a:tblPr firstRow="1" firstCol="1" lastRow="1" lastCol="1" bandRow="1" bandCol="1">
                <a:tableStyleId>{2D5ABB26-0587-4C30-8999-92F81FD0307C}</a:tableStyleId>
              </a:tblPr>
              <a:tblGrid>
                <a:gridCol w="17526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interfere in business activity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Do you have to pay taxes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country’s measured against each other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in a recession</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prices of goods keep going up each year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does unemployment affect GDP</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the currency exchange rate bother me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2800" y="12192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8156" y="1126153"/>
            <a:ext cx="6646044" cy="4985980"/>
          </a:xfrm>
          <a:prstGeom prst="rect">
            <a:avLst/>
          </a:prstGeom>
        </p:spPr>
        <p:txBody>
          <a:bodyPr wrap="square">
            <a:spAutoFit/>
          </a:bodyPr>
          <a:lstStyle/>
          <a:p>
            <a:pPr marL="285750" indent="-285750">
              <a:buClr>
                <a:srgbClr val="00B050"/>
              </a:buClr>
              <a:buFont typeface="Wingdings 3" pitchFamily="18" charset="2"/>
              <a:buChar char=""/>
            </a:pPr>
            <a:r>
              <a:rPr lang="en-US" sz="2000" dirty="0" smtClean="0"/>
              <a:t>Governments have a great deal of economic power. They raise taxes and spend this money on a wide range of services and state benefits. It is not unusual for governments to have control over 40-50% of a country’s GDP through the taxes they raise.</a:t>
            </a:r>
          </a:p>
          <a:p>
            <a:pPr marL="285750" indent="-285750">
              <a:buClr>
                <a:srgbClr val="00B050"/>
              </a:buClr>
              <a:buFont typeface="Wingdings 3" pitchFamily="18" charset="2"/>
              <a:buChar char=""/>
            </a:pPr>
            <a:r>
              <a:rPr lang="en-US" sz="2000" dirty="0" smtClean="0"/>
              <a:t>Governments use this power to try to achieve the objectives we have just looked at. The decisions made by government can have a great effect on all businesses in a country. Business managers need to know their firm could be affected by government economic decisions. The main ways in which governments can influence the economy – sometimes called economic policies – are:</a:t>
            </a:r>
          </a:p>
          <a:p>
            <a:pPr marL="573088" indent="-230188">
              <a:buClr>
                <a:srgbClr val="00B050"/>
              </a:buClr>
              <a:buFont typeface="Arial" pitchFamily="34" charset="0"/>
              <a:buChar char="•"/>
            </a:pPr>
            <a:r>
              <a:rPr lang="en-US" sz="2000" b="1" dirty="0" smtClean="0"/>
              <a:t>Fiscal Policy – </a:t>
            </a:r>
            <a:r>
              <a:rPr lang="en-US" sz="2000" dirty="0" smtClean="0"/>
              <a:t>taxes and government spending</a:t>
            </a:r>
          </a:p>
          <a:p>
            <a:pPr marL="573088" indent="-230188">
              <a:buClr>
                <a:srgbClr val="00B050"/>
              </a:buClr>
              <a:buFont typeface="Arial" pitchFamily="34" charset="0"/>
              <a:buChar char="•"/>
            </a:pPr>
            <a:r>
              <a:rPr lang="en-US" sz="2000" b="1" dirty="0" smtClean="0"/>
              <a:t>Monetary Policy</a:t>
            </a:r>
            <a:r>
              <a:rPr lang="en-US" sz="2000" dirty="0" smtClean="0"/>
              <a:t> – interest rates</a:t>
            </a:r>
          </a:p>
          <a:p>
            <a:pPr marL="573088" indent="-230188">
              <a:buClr>
                <a:srgbClr val="00B050"/>
              </a:buClr>
              <a:buFont typeface="Arial" pitchFamily="34" charset="0"/>
              <a:buChar char="•"/>
            </a:pPr>
            <a:r>
              <a:rPr lang="en-US" sz="2000" b="1" dirty="0" smtClean="0"/>
              <a:t>Supply side policies</a:t>
            </a:r>
            <a:endParaRPr lang="en-GB" sz="2000" b="1" dirty="0" smtClean="0"/>
          </a:p>
        </p:txBody>
      </p:sp>
      <p:sp>
        <p:nvSpPr>
          <p:cNvPr id="8" name="Round Same Side Corner Rectangle 7">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320</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2600" dirty="0" smtClean="0"/>
              <a:t>6.1.3 – Fiscal Policy – Taxes and Government Spending</a:t>
            </a:r>
            <a:endParaRPr lang="en-GB" sz="26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110837584"/>
              </p:ext>
            </p:extLst>
          </p:nvPr>
        </p:nvGraphicFramePr>
        <p:xfrm>
          <a:off x="7086600" y="1196442"/>
          <a:ext cx="1752600" cy="5280558"/>
        </p:xfrm>
        <a:graphic>
          <a:graphicData uri="http://schemas.openxmlformats.org/drawingml/2006/table">
            <a:tbl>
              <a:tblPr firstRow="1" firstCol="1" lastRow="1" lastCol="1" bandRow="1" bandCol="1">
                <a:tableStyleId>{2D5ABB26-0587-4C30-8999-92F81FD0307C}</a:tableStyleId>
              </a:tblPr>
              <a:tblGrid>
                <a:gridCol w="17526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interfere in business activity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Do you have to pay taxes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country’s measured against each other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in a recession</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prices of goods keep going up each year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does unemployment affect GDP</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the currency exchange rate bother me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2800" y="12192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8156" y="1126153"/>
            <a:ext cx="6722244" cy="5324535"/>
          </a:xfrm>
          <a:prstGeom prst="rect">
            <a:avLst/>
          </a:prstGeom>
        </p:spPr>
        <p:txBody>
          <a:bodyPr wrap="square">
            <a:spAutoFit/>
          </a:bodyPr>
          <a:lstStyle/>
          <a:p>
            <a:pPr marL="285750" indent="-285750">
              <a:buClr>
                <a:srgbClr val="00B050"/>
              </a:buClr>
              <a:buFont typeface="Wingdings 3" pitchFamily="18" charset="2"/>
              <a:buChar char=""/>
            </a:pPr>
            <a:r>
              <a:rPr lang="en-US" sz="1700" dirty="0" smtClean="0"/>
              <a:t>All governments spend money, on schools, hospitals, roads, defence, public services etc. This expenditure is very important to some businesses, e.g.</a:t>
            </a:r>
          </a:p>
          <a:p>
            <a:pPr marL="517525" indent="-174625">
              <a:buClr>
                <a:srgbClr val="00B050"/>
              </a:buClr>
              <a:buFont typeface="Arial" pitchFamily="34" charset="0"/>
              <a:buChar char="•"/>
            </a:pPr>
            <a:r>
              <a:rPr lang="en-US" sz="1700" dirty="0" smtClean="0"/>
              <a:t>Construction firms will benefit from new road building schemes</a:t>
            </a:r>
          </a:p>
          <a:p>
            <a:pPr marL="517525" indent="-174625">
              <a:buClr>
                <a:srgbClr val="00B050"/>
              </a:buClr>
              <a:buFont typeface="Arial" pitchFamily="34" charset="0"/>
              <a:buChar char="•"/>
            </a:pPr>
            <a:r>
              <a:rPr lang="en-US" sz="1700" dirty="0" smtClean="0"/>
              <a:t>Defence industries will gain if the government re-equips the army</a:t>
            </a:r>
          </a:p>
          <a:p>
            <a:pPr marL="517525" indent="-174625">
              <a:buClr>
                <a:srgbClr val="00B050"/>
              </a:buClr>
              <a:buFont typeface="Arial" pitchFamily="34" charset="0"/>
              <a:buChar char="•"/>
            </a:pPr>
            <a:r>
              <a:rPr lang="en-GB" sz="1700" dirty="0" smtClean="0"/>
              <a:t>Bus manufacturers will benefit from government spending on public transport.</a:t>
            </a:r>
          </a:p>
          <a:p>
            <a:pPr marL="285750" indent="-285750">
              <a:buClr>
                <a:srgbClr val="00B050"/>
              </a:buClr>
              <a:tabLst>
                <a:tab pos="396875" algn="l"/>
              </a:tabLst>
            </a:pPr>
            <a:r>
              <a:rPr lang="en-GB" sz="1700" dirty="0" smtClean="0"/>
              <a:t>Q:	Where do governments raise the money from?</a:t>
            </a:r>
          </a:p>
          <a:p>
            <a:pPr marL="285750" indent="-285750">
              <a:buClr>
                <a:srgbClr val="00B050"/>
              </a:buClr>
              <a:tabLst>
                <a:tab pos="396875" algn="l"/>
              </a:tabLst>
            </a:pPr>
            <a:r>
              <a:rPr lang="en-GB" sz="1700" dirty="0" smtClean="0"/>
              <a:t>A:	Largely from taxes on individuals and businesses</a:t>
            </a:r>
          </a:p>
          <a:p>
            <a:pPr marL="285750" indent="-285750">
              <a:buClr>
                <a:srgbClr val="00B050"/>
              </a:buClr>
              <a:tabLst>
                <a:tab pos="396875" algn="l"/>
              </a:tabLst>
            </a:pPr>
            <a:r>
              <a:rPr lang="en-GB" sz="1700" dirty="0" smtClean="0"/>
              <a:t>Q:	What are the main types of taxes?</a:t>
            </a:r>
          </a:p>
          <a:p>
            <a:pPr marL="285750" indent="-285750">
              <a:buClr>
                <a:srgbClr val="00B050"/>
              </a:buClr>
              <a:tabLst>
                <a:tab pos="396875" algn="l"/>
              </a:tabLst>
            </a:pPr>
            <a:r>
              <a:rPr lang="en-GB" sz="1700" dirty="0" smtClean="0"/>
              <a:t>A:	</a:t>
            </a:r>
            <a:r>
              <a:rPr lang="en-GB" sz="1700" b="1" dirty="0" smtClean="0">
                <a:solidFill>
                  <a:srgbClr val="FF0000"/>
                </a:solidFill>
              </a:rPr>
              <a:t>Direct taxes</a:t>
            </a:r>
            <a:r>
              <a:rPr lang="en-GB" sz="1700" dirty="0" smtClean="0">
                <a:solidFill>
                  <a:srgbClr val="FF0000"/>
                </a:solidFill>
              </a:rPr>
              <a:t> </a:t>
            </a:r>
            <a:r>
              <a:rPr lang="en-GB" sz="1700" dirty="0" smtClean="0"/>
              <a:t>on the income of businesses and individuals and </a:t>
            </a:r>
            <a:r>
              <a:rPr lang="en-GB" sz="1700" b="1" dirty="0" smtClean="0">
                <a:solidFill>
                  <a:srgbClr val="FF0000"/>
                </a:solidFill>
              </a:rPr>
              <a:t>indirect taxes</a:t>
            </a:r>
            <a:r>
              <a:rPr lang="en-GB" sz="1700" dirty="0" smtClean="0">
                <a:solidFill>
                  <a:srgbClr val="FF0000"/>
                </a:solidFill>
              </a:rPr>
              <a:t> </a:t>
            </a:r>
            <a:r>
              <a:rPr lang="en-GB" sz="1700" dirty="0" smtClean="0"/>
              <a:t>on spending.</a:t>
            </a:r>
          </a:p>
          <a:p>
            <a:pPr marL="285750" indent="-285750">
              <a:buClr>
                <a:srgbClr val="00B050"/>
              </a:buClr>
              <a:tabLst>
                <a:tab pos="396875" algn="l"/>
              </a:tabLst>
            </a:pPr>
            <a:r>
              <a:rPr lang="en-GB" sz="1700" dirty="0" smtClean="0"/>
              <a:t>Q:	How do these taxes affect business activity?</a:t>
            </a:r>
          </a:p>
          <a:p>
            <a:pPr marL="285750" indent="-285750">
              <a:buClr>
                <a:srgbClr val="00B050"/>
              </a:buClr>
              <a:tabLst>
                <a:tab pos="396875" algn="l"/>
              </a:tabLst>
            </a:pPr>
            <a:r>
              <a:rPr lang="en-GB" sz="1700" dirty="0" smtClean="0"/>
              <a:t>A:	In a number of different ways. We can see these effects by studying the impact of 4 common taxes:</a:t>
            </a:r>
          </a:p>
          <a:p>
            <a:pPr marL="573088" indent="-230188">
              <a:buClr>
                <a:srgbClr val="00B050"/>
              </a:buClr>
              <a:buFont typeface="Arial" pitchFamily="34" charset="0"/>
              <a:buChar char="•"/>
            </a:pPr>
            <a:r>
              <a:rPr lang="en-GB" sz="1700" dirty="0" smtClean="0"/>
              <a:t>Income tax</a:t>
            </a:r>
          </a:p>
          <a:p>
            <a:pPr marL="573088" indent="-230188">
              <a:buClr>
                <a:srgbClr val="00B050"/>
              </a:buClr>
              <a:buFont typeface="Arial" pitchFamily="34" charset="0"/>
              <a:buChar char="•"/>
            </a:pPr>
            <a:r>
              <a:rPr lang="en-GB" sz="1700" dirty="0" smtClean="0"/>
              <a:t>Profits tax or corporation tax</a:t>
            </a:r>
          </a:p>
          <a:p>
            <a:pPr marL="573088" indent="-230188">
              <a:buClr>
                <a:srgbClr val="00B050"/>
              </a:buClr>
              <a:buFont typeface="Arial" pitchFamily="34" charset="0"/>
              <a:buChar char="•"/>
            </a:pPr>
            <a:r>
              <a:rPr lang="en-GB" sz="1700" dirty="0" smtClean="0"/>
              <a:t>Indirect taxes, i.e. Value Added Tax (VAT)</a:t>
            </a:r>
          </a:p>
          <a:p>
            <a:pPr marL="573088" indent="-230188">
              <a:buClr>
                <a:srgbClr val="00B050"/>
              </a:buClr>
              <a:buFont typeface="Arial" pitchFamily="34" charset="0"/>
              <a:buChar char="•"/>
            </a:pPr>
            <a:r>
              <a:rPr lang="en-GB" sz="1700" dirty="0" smtClean="0"/>
              <a:t>Import tariffs</a:t>
            </a:r>
          </a:p>
        </p:txBody>
      </p:sp>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321</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2600" dirty="0" smtClean="0"/>
              <a:t>6.1.3 – Taxes and Government Spending – Income Tax</a:t>
            </a:r>
            <a:endParaRPr lang="en-GB" sz="26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110837584"/>
              </p:ext>
            </p:extLst>
          </p:nvPr>
        </p:nvGraphicFramePr>
        <p:xfrm>
          <a:off x="7086600" y="1196442"/>
          <a:ext cx="1752600" cy="5280558"/>
        </p:xfrm>
        <a:graphic>
          <a:graphicData uri="http://schemas.openxmlformats.org/drawingml/2006/table">
            <a:tbl>
              <a:tblPr firstRow="1" firstCol="1" lastRow="1" lastCol="1" bandRow="1" bandCol="1">
                <a:tableStyleId>{2D5ABB26-0587-4C30-8999-92F81FD0307C}</a:tableStyleId>
              </a:tblPr>
              <a:tblGrid>
                <a:gridCol w="17526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interfere in business activity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Do you have to pay taxes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country’s measured against each other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in a recession</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prices of goods keep going up each year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does unemployment affect GDP</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the currency exchange rate bother me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2800" y="12192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8156" y="1126153"/>
            <a:ext cx="6722244" cy="5324535"/>
          </a:xfrm>
          <a:prstGeom prst="rect">
            <a:avLst/>
          </a:prstGeom>
        </p:spPr>
        <p:txBody>
          <a:bodyPr wrap="square">
            <a:spAutoFit/>
          </a:bodyPr>
          <a:lstStyle/>
          <a:p>
            <a:pPr marL="285750" indent="-285750">
              <a:buClr>
                <a:srgbClr val="00B050"/>
              </a:buClr>
              <a:buFont typeface="Wingdings 3" pitchFamily="18" charset="2"/>
              <a:buChar char=""/>
            </a:pPr>
            <a:r>
              <a:rPr lang="en-US" sz="1700" dirty="0" smtClean="0"/>
              <a:t>This is a tax on people’s incomes. Usually, the higher a person’s income the greater will be the amount of tax they have to pay to the government. Income tax is set at a certain percentage of income, e.g. 25%. In many countries income tax is progressive. This means that the rich pay tax at a higher rate than the poor.</a:t>
            </a:r>
          </a:p>
          <a:p>
            <a:pPr marL="285750" indent="-285750">
              <a:buClr>
                <a:srgbClr val="00B050"/>
              </a:buClr>
              <a:buFont typeface="Wingdings 3" pitchFamily="18" charset="2"/>
              <a:buChar char=""/>
            </a:pPr>
            <a:r>
              <a:rPr lang="en-US" sz="1700" dirty="0" smtClean="0"/>
              <a:t>How would businesses be affected by an increase in the rate of income tax? Individual taxpayers would have a lower </a:t>
            </a:r>
            <a:r>
              <a:rPr lang="en-US" sz="1700" b="1" dirty="0" smtClean="0"/>
              <a:t>disposable income. </a:t>
            </a:r>
            <a:r>
              <a:rPr lang="en-US" sz="1700" dirty="0" smtClean="0"/>
              <a:t>They would have less money to spend and save. Businesses would be likely to see a fall in sales. Managers may decide to produce fewer goods as sales are lower. Some workers could lose their jobs.</a:t>
            </a:r>
          </a:p>
          <a:p>
            <a:pPr marL="285750" indent="-285750">
              <a:buClr>
                <a:srgbClr val="00B050"/>
              </a:buClr>
              <a:buFont typeface="Wingdings 3" pitchFamily="18" charset="2"/>
              <a:buChar char=""/>
            </a:pPr>
            <a:endParaRPr lang="en-US" sz="1700" dirty="0" smtClean="0"/>
          </a:p>
          <a:p>
            <a:pPr marL="285750" indent="-285750">
              <a:buClr>
                <a:srgbClr val="00B050"/>
              </a:buClr>
              <a:buFont typeface="Wingdings 3" pitchFamily="18" charset="2"/>
              <a:buChar char=""/>
            </a:pPr>
            <a:endParaRPr lang="en-US" sz="1700" dirty="0" smtClean="0"/>
          </a:p>
          <a:p>
            <a:pPr marL="285750" indent="-285750">
              <a:buClr>
                <a:srgbClr val="00B050"/>
              </a:buClr>
              <a:buFont typeface="Wingdings 3" pitchFamily="18" charset="2"/>
              <a:buChar char=""/>
            </a:pPr>
            <a:endParaRPr lang="en-US" sz="1700" dirty="0" smtClean="0"/>
          </a:p>
          <a:p>
            <a:pPr marL="285750" indent="-285750">
              <a:buClr>
                <a:srgbClr val="00B050"/>
              </a:buClr>
              <a:buFont typeface="Wingdings 3" pitchFamily="18" charset="2"/>
              <a:buChar char=""/>
            </a:pPr>
            <a:endParaRPr lang="en-US" sz="1700" dirty="0" smtClean="0"/>
          </a:p>
          <a:p>
            <a:pPr marL="285750" indent="-285750">
              <a:buClr>
                <a:srgbClr val="00B050"/>
              </a:buClr>
              <a:buFont typeface="Wingdings 3" pitchFamily="18" charset="2"/>
              <a:buChar char=""/>
            </a:pPr>
            <a:r>
              <a:rPr lang="en-US" sz="1700" dirty="0" smtClean="0"/>
              <a:t>Which businesses are likely to be most affected by this increase in income tax rates? Businesses that produce luxury goods which consumers do not have to buy are likely to be the most affected. Businesses producing essential goods and services will be less affected. Consumers will still have to buy these products.</a:t>
            </a:r>
            <a:endParaRPr lang="en-GB" sz="1700" dirty="0" smtClean="0"/>
          </a:p>
        </p:txBody>
      </p:sp>
      <p:sp>
        <p:nvSpPr>
          <p:cNvPr id="6" name="TextBox 5"/>
          <p:cNvSpPr txBox="1"/>
          <p:nvPr/>
        </p:nvSpPr>
        <p:spPr>
          <a:xfrm>
            <a:off x="381000" y="4191000"/>
            <a:ext cx="609600" cy="430887"/>
          </a:xfrm>
          <a:prstGeom prst="rect">
            <a:avLst/>
          </a:prstGeom>
          <a:noFill/>
        </p:spPr>
        <p:txBody>
          <a:bodyPr wrap="square" lIns="45720" rIns="45720" rtlCol="0">
            <a:spAutoFit/>
          </a:bodyPr>
          <a:lstStyle/>
          <a:p>
            <a:pPr algn="ctr"/>
            <a:r>
              <a:rPr lang="en-US" sz="1050" dirty="0" smtClean="0"/>
              <a:t>Rate of Tax</a:t>
            </a:r>
            <a:endParaRPr lang="en-US" sz="1050" dirty="0"/>
          </a:p>
        </p:txBody>
      </p:sp>
      <p:sp>
        <p:nvSpPr>
          <p:cNvPr id="7" name="TextBox 6"/>
          <p:cNvSpPr txBox="1"/>
          <p:nvPr/>
        </p:nvSpPr>
        <p:spPr>
          <a:xfrm>
            <a:off x="1219200" y="4114800"/>
            <a:ext cx="1143000" cy="738664"/>
          </a:xfrm>
          <a:prstGeom prst="rect">
            <a:avLst/>
          </a:prstGeom>
          <a:noFill/>
        </p:spPr>
        <p:txBody>
          <a:bodyPr wrap="square" lIns="45720" rIns="45720" rtlCol="0">
            <a:spAutoFit/>
          </a:bodyPr>
          <a:lstStyle/>
          <a:p>
            <a:pPr algn="ctr"/>
            <a:r>
              <a:rPr lang="en-US" sz="1050" dirty="0" smtClean="0"/>
              <a:t>Individual Taxpayers have less disposable income</a:t>
            </a:r>
            <a:endParaRPr lang="en-US" sz="1050" dirty="0"/>
          </a:p>
        </p:txBody>
      </p:sp>
      <p:sp>
        <p:nvSpPr>
          <p:cNvPr id="8" name="TextBox 7"/>
          <p:cNvSpPr txBox="1"/>
          <p:nvPr/>
        </p:nvSpPr>
        <p:spPr>
          <a:xfrm>
            <a:off x="2590800" y="4191000"/>
            <a:ext cx="762000" cy="577081"/>
          </a:xfrm>
          <a:prstGeom prst="rect">
            <a:avLst/>
          </a:prstGeom>
          <a:noFill/>
        </p:spPr>
        <p:txBody>
          <a:bodyPr wrap="square" lIns="45720" rIns="45720" rtlCol="0">
            <a:spAutoFit/>
          </a:bodyPr>
          <a:lstStyle/>
          <a:p>
            <a:pPr algn="ctr"/>
            <a:r>
              <a:rPr lang="en-US" sz="1050" dirty="0" smtClean="0"/>
              <a:t>Less money to spend</a:t>
            </a:r>
            <a:endParaRPr lang="en-US" sz="1050" dirty="0"/>
          </a:p>
        </p:txBody>
      </p:sp>
      <p:sp>
        <p:nvSpPr>
          <p:cNvPr id="9" name="TextBox 8"/>
          <p:cNvSpPr txBox="1"/>
          <p:nvPr/>
        </p:nvSpPr>
        <p:spPr>
          <a:xfrm>
            <a:off x="3535680" y="4191000"/>
            <a:ext cx="960120" cy="577081"/>
          </a:xfrm>
          <a:prstGeom prst="rect">
            <a:avLst/>
          </a:prstGeom>
          <a:noFill/>
        </p:spPr>
        <p:txBody>
          <a:bodyPr wrap="square" lIns="45720" rIns="45720" rtlCol="0">
            <a:spAutoFit/>
          </a:bodyPr>
          <a:lstStyle/>
          <a:p>
            <a:pPr algn="ctr"/>
            <a:r>
              <a:rPr lang="en-US" sz="1050" dirty="0" smtClean="0"/>
              <a:t>Businesses see falling sales</a:t>
            </a:r>
            <a:endParaRPr lang="en-US" sz="1050" dirty="0"/>
          </a:p>
        </p:txBody>
      </p:sp>
      <p:sp>
        <p:nvSpPr>
          <p:cNvPr id="10" name="TextBox 9"/>
          <p:cNvSpPr txBox="1"/>
          <p:nvPr/>
        </p:nvSpPr>
        <p:spPr>
          <a:xfrm>
            <a:off x="4724400" y="4191000"/>
            <a:ext cx="990600" cy="577081"/>
          </a:xfrm>
          <a:prstGeom prst="rect">
            <a:avLst/>
          </a:prstGeom>
          <a:noFill/>
        </p:spPr>
        <p:txBody>
          <a:bodyPr wrap="square" lIns="45720" rIns="45720" rtlCol="0">
            <a:spAutoFit/>
          </a:bodyPr>
          <a:lstStyle/>
          <a:p>
            <a:pPr algn="ctr"/>
            <a:r>
              <a:rPr lang="en-US" sz="1050" dirty="0" smtClean="0"/>
              <a:t>Business produce fewer goods</a:t>
            </a:r>
            <a:endParaRPr lang="en-US" sz="1050" dirty="0"/>
          </a:p>
        </p:txBody>
      </p:sp>
      <p:sp>
        <p:nvSpPr>
          <p:cNvPr id="11" name="TextBox 10"/>
          <p:cNvSpPr txBox="1"/>
          <p:nvPr/>
        </p:nvSpPr>
        <p:spPr>
          <a:xfrm>
            <a:off x="5867400" y="4191000"/>
            <a:ext cx="1066800" cy="261610"/>
          </a:xfrm>
          <a:prstGeom prst="rect">
            <a:avLst/>
          </a:prstGeom>
          <a:noFill/>
        </p:spPr>
        <p:txBody>
          <a:bodyPr wrap="square" lIns="45720" rIns="45720" rtlCol="0">
            <a:spAutoFit/>
          </a:bodyPr>
          <a:lstStyle/>
          <a:p>
            <a:pPr algn="ctr"/>
            <a:r>
              <a:rPr lang="en-US" sz="1050" dirty="0" smtClean="0"/>
              <a:t>Unemployment</a:t>
            </a:r>
            <a:endParaRPr lang="en-US" sz="1050" dirty="0"/>
          </a:p>
        </p:txBody>
      </p:sp>
      <p:cxnSp>
        <p:nvCxnSpPr>
          <p:cNvPr id="13" name="Straight Arrow Connector 12"/>
          <p:cNvCxnSpPr/>
          <p:nvPr/>
        </p:nvCxnSpPr>
        <p:spPr>
          <a:xfrm rot="5400000" flipH="1" flipV="1">
            <a:off x="-396" y="4419204"/>
            <a:ext cx="761206" cy="1586"/>
          </a:xfrm>
          <a:prstGeom prst="straightConnector1">
            <a:avLst/>
          </a:prstGeom>
          <a:ln w="47625" cap="sq">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flipH="1" flipV="1">
            <a:off x="6554390" y="4418410"/>
            <a:ext cx="761206" cy="1586"/>
          </a:xfrm>
          <a:prstGeom prst="straightConnector1">
            <a:avLst/>
          </a:prstGeom>
          <a:ln w="47625" cap="sq">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Right Arrow 15"/>
          <p:cNvSpPr/>
          <p:nvPr/>
        </p:nvSpPr>
        <p:spPr>
          <a:xfrm>
            <a:off x="9906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7" name="Right Arrow 16"/>
          <p:cNvSpPr/>
          <p:nvPr/>
        </p:nvSpPr>
        <p:spPr>
          <a:xfrm>
            <a:off x="23622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 name="Right Arrow 17"/>
          <p:cNvSpPr/>
          <p:nvPr/>
        </p:nvSpPr>
        <p:spPr>
          <a:xfrm>
            <a:off x="33528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9" name="Right Arrow 18"/>
          <p:cNvSpPr/>
          <p:nvPr/>
        </p:nvSpPr>
        <p:spPr>
          <a:xfrm>
            <a:off x="44196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0" name="Right Arrow 19"/>
          <p:cNvSpPr/>
          <p:nvPr/>
        </p:nvSpPr>
        <p:spPr>
          <a:xfrm>
            <a:off x="57150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1" name="Round Same Side Corner Rectangle 20">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321</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3900" b="1" dirty="0" smtClean="0"/>
              <a:t>How to Answer a Paper 2 Question</a:t>
            </a:r>
          </a:p>
        </p:txBody>
      </p:sp>
      <p:sp>
        <p:nvSpPr>
          <p:cNvPr id="2" name="Rectangle 1"/>
          <p:cNvSpPr/>
          <p:nvPr/>
        </p:nvSpPr>
        <p:spPr>
          <a:xfrm>
            <a:off x="323528" y="1556792"/>
            <a:ext cx="8496944" cy="5004447"/>
          </a:xfrm>
          <a:prstGeom prst="rect">
            <a:avLst/>
          </a:prstGeom>
        </p:spPr>
        <p:txBody>
          <a:bodyPr wrap="square">
            <a:spAutoFit/>
          </a:bodyPr>
          <a:lstStyle/>
          <a:p>
            <a:r>
              <a:rPr lang="en-US" sz="1680" b="1" dirty="0" smtClean="0"/>
              <a:t>In relation to </a:t>
            </a:r>
            <a:r>
              <a:rPr lang="en-US" sz="1680" dirty="0" smtClean="0">
                <a:solidFill>
                  <a:srgbClr val="FF0000"/>
                </a:solidFill>
              </a:rPr>
              <a:t>XXXX, the YYYY (DEFINITION)</a:t>
            </a:r>
            <a:r>
              <a:rPr lang="en-US" sz="1680" dirty="0" smtClean="0"/>
              <a:t> </a:t>
            </a:r>
            <a:r>
              <a:rPr lang="en-US" sz="1680" dirty="0" smtClean="0">
                <a:solidFill>
                  <a:srgbClr val="0070C0"/>
                </a:solidFill>
              </a:rPr>
              <a:t>is relevant (APPLICATION) to the business by</a:t>
            </a:r>
            <a:r>
              <a:rPr lang="en-US" sz="1680" dirty="0" smtClean="0"/>
              <a:t>… </a:t>
            </a:r>
          </a:p>
          <a:p>
            <a:r>
              <a:rPr lang="en-US" sz="1680" b="1" dirty="0" smtClean="0"/>
              <a:t>This means that</a:t>
            </a:r>
            <a:r>
              <a:rPr lang="en-US" sz="1680" dirty="0" smtClean="0"/>
              <a:t> … </a:t>
            </a:r>
            <a:r>
              <a:rPr lang="en-US" sz="1680" dirty="0" smtClean="0">
                <a:solidFill>
                  <a:srgbClr val="FF0000"/>
                </a:solidFill>
              </a:rPr>
              <a:t>(ANALYSIS)</a:t>
            </a:r>
          </a:p>
          <a:p>
            <a:r>
              <a:rPr lang="en-US" sz="1680" b="1" dirty="0" smtClean="0"/>
              <a:t>Therefor</a:t>
            </a:r>
            <a:r>
              <a:rPr lang="en-US" sz="1680" dirty="0" smtClean="0"/>
              <a:t> …. (BALANCE FOR ANALYSIS)</a:t>
            </a:r>
          </a:p>
          <a:p>
            <a:r>
              <a:rPr lang="en-US" sz="1680" b="1" dirty="0" smtClean="0"/>
              <a:t>However</a:t>
            </a:r>
            <a:r>
              <a:rPr lang="en-US" sz="1680" dirty="0" smtClean="0"/>
              <a:t> </a:t>
            </a:r>
            <a:r>
              <a:rPr lang="en-US" sz="1680" dirty="0"/>
              <a:t>…. (BALANCE FOR ANALYSIS</a:t>
            </a:r>
            <a:r>
              <a:rPr lang="en-US" sz="1680" dirty="0" smtClean="0"/>
              <a:t>)</a:t>
            </a:r>
          </a:p>
          <a:p>
            <a:r>
              <a:rPr lang="en-US" sz="1680" b="1" dirty="0" smtClean="0"/>
              <a:t>Based on the evidence</a:t>
            </a:r>
            <a:r>
              <a:rPr lang="en-US" sz="1680" dirty="0" smtClean="0"/>
              <a:t> provided in the Case Study, I would agree/disagree about XXXX because …. (Evaluation)</a:t>
            </a:r>
          </a:p>
          <a:p>
            <a:r>
              <a:rPr lang="en-US" sz="1680" dirty="0" smtClean="0"/>
              <a:t>Example:</a:t>
            </a:r>
          </a:p>
          <a:p>
            <a:r>
              <a:rPr lang="en-US" sz="1680" b="1" dirty="0" smtClean="0"/>
              <a:t>Q1</a:t>
            </a:r>
            <a:r>
              <a:rPr lang="en-US" sz="1680" dirty="0" smtClean="0"/>
              <a:t> – Haltec, a computer company has decided to market the release of a new brand of gaming mouse. In your opinion, how could they use Product as their unique selling point.</a:t>
            </a:r>
          </a:p>
          <a:p>
            <a:r>
              <a:rPr lang="en-US" sz="1680" b="1" dirty="0" smtClean="0"/>
              <a:t>A1</a:t>
            </a:r>
            <a:r>
              <a:rPr lang="en-US" sz="1680" dirty="0" smtClean="0"/>
              <a:t> – In relation to the Product, marketing that is aimed at emphasizing the quality of the product as the best thing about it, this means that Haltec would show the quality in advertisements like magazine adverts. Therefor the audience would be made aware of the good points like size, speed, ability. However this may conflict with its price or the place where they advertise.</a:t>
            </a:r>
          </a:p>
          <a:p>
            <a:r>
              <a:rPr lang="en-US" sz="1680" dirty="0" smtClean="0"/>
              <a:t>Based on the evidence provided in the case study, I would agree that if the product is of good quality then using Product as the USP would benefit the company more than the other P’s in marketing as this is what the customers will look for in computer equipment.</a:t>
            </a:r>
          </a:p>
        </p:txBody>
      </p:sp>
      <p:graphicFrame>
        <p:nvGraphicFramePr>
          <p:cNvPr id="3" name="Table 2"/>
          <p:cNvGraphicFramePr>
            <a:graphicFrameLocks noGrp="1"/>
          </p:cNvGraphicFramePr>
          <p:nvPr>
            <p:extLst/>
          </p:nvPr>
        </p:nvGraphicFramePr>
        <p:xfrm>
          <a:off x="323528" y="1138800"/>
          <a:ext cx="8496944" cy="370840"/>
        </p:xfrm>
        <a:graphic>
          <a:graphicData uri="http://schemas.openxmlformats.org/drawingml/2006/table">
            <a:tbl>
              <a:tblPr firstRow="1" bandRow="1">
                <a:tableStyleId>{5C22544A-7EE6-4342-B048-85BDC9FD1C3A}</a:tableStyleId>
              </a:tblPr>
              <a:tblGrid>
                <a:gridCol w="2124236"/>
                <a:gridCol w="2124236"/>
                <a:gridCol w="2124236"/>
                <a:gridCol w="2124236"/>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1 – Definition</a:t>
                      </a:r>
                    </a:p>
                  </a:txBody>
                  <a:tcPr>
                    <a:solidFill>
                      <a:srgbClr val="F98F8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2 – Application</a:t>
                      </a:r>
                    </a:p>
                  </a:txBody>
                  <a:tcPr>
                    <a:solidFill>
                      <a:srgbClr val="72EA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3 – Analysis</a:t>
                      </a:r>
                    </a:p>
                  </a:txBody>
                  <a:tcPr>
                    <a:solidFill>
                      <a:schemeClr val="accent5">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4 - Evaluation</a:t>
                      </a:r>
                    </a:p>
                  </a:txBody>
                  <a:tcPr>
                    <a:solidFill>
                      <a:srgbClr val="FFFF00"/>
                    </a:solidFill>
                  </a:tcPr>
                </a:tc>
              </a:tr>
            </a:tbl>
          </a:graphicData>
        </a:graphic>
      </p:graphicFrame>
      <p:sp>
        <p:nvSpPr>
          <p:cNvPr id="4" name="TextBox 3"/>
          <p:cNvSpPr txBox="1"/>
          <p:nvPr/>
        </p:nvSpPr>
        <p:spPr>
          <a:xfrm>
            <a:off x="899592" y="4437112"/>
            <a:ext cx="7920880" cy="274320"/>
          </a:xfrm>
          <a:prstGeom prst="rect">
            <a:avLst/>
          </a:prstGeom>
          <a:solidFill>
            <a:srgbClr val="FF0000">
              <a:alpha val="37000"/>
            </a:srgbClr>
          </a:solidFill>
        </p:spPr>
        <p:txBody>
          <a:bodyPr wrap="square" rtlCol="0">
            <a:spAutoFit/>
          </a:bodyPr>
          <a:lstStyle/>
          <a:p>
            <a:endParaRPr lang="en-GB" dirty="0"/>
          </a:p>
        </p:txBody>
      </p:sp>
      <p:sp>
        <p:nvSpPr>
          <p:cNvPr id="6" name="TextBox 5"/>
          <p:cNvSpPr txBox="1"/>
          <p:nvPr/>
        </p:nvSpPr>
        <p:spPr>
          <a:xfrm>
            <a:off x="395536" y="4700016"/>
            <a:ext cx="3168352" cy="274320"/>
          </a:xfrm>
          <a:prstGeom prst="rect">
            <a:avLst/>
          </a:prstGeom>
          <a:solidFill>
            <a:srgbClr val="FF0000">
              <a:alpha val="37000"/>
            </a:srgbClr>
          </a:solidFill>
        </p:spPr>
        <p:txBody>
          <a:bodyPr wrap="square" rtlCol="0">
            <a:spAutoFit/>
          </a:bodyPr>
          <a:lstStyle/>
          <a:p>
            <a:endParaRPr lang="en-GB" dirty="0"/>
          </a:p>
        </p:txBody>
      </p:sp>
      <p:sp>
        <p:nvSpPr>
          <p:cNvPr id="7" name="TextBox 6"/>
          <p:cNvSpPr txBox="1"/>
          <p:nvPr/>
        </p:nvSpPr>
        <p:spPr>
          <a:xfrm>
            <a:off x="395536" y="5230336"/>
            <a:ext cx="8424936" cy="502920"/>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8" name="TextBox 7"/>
          <p:cNvSpPr txBox="1"/>
          <p:nvPr/>
        </p:nvSpPr>
        <p:spPr>
          <a:xfrm>
            <a:off x="3563888" y="4725144"/>
            <a:ext cx="5256584" cy="237744"/>
          </a:xfrm>
          <a:prstGeom prst="rect">
            <a:avLst/>
          </a:prstGeom>
          <a:solidFill>
            <a:srgbClr val="00B050">
              <a:alpha val="37000"/>
            </a:srgbClr>
          </a:solidFill>
        </p:spPr>
        <p:txBody>
          <a:bodyPr wrap="square" rtlCol="0">
            <a:spAutoFit/>
          </a:bodyPr>
          <a:lstStyle/>
          <a:p>
            <a:endParaRPr lang="en-GB" dirty="0"/>
          </a:p>
        </p:txBody>
      </p:sp>
      <p:sp>
        <p:nvSpPr>
          <p:cNvPr id="9" name="TextBox 8"/>
          <p:cNvSpPr txBox="1"/>
          <p:nvPr/>
        </p:nvSpPr>
        <p:spPr>
          <a:xfrm>
            <a:off x="395536" y="5733256"/>
            <a:ext cx="8424936" cy="731520"/>
          </a:xfrm>
          <a:prstGeom prst="rect">
            <a:avLst/>
          </a:prstGeom>
          <a:solidFill>
            <a:srgbClr val="FFFF00">
              <a:alpha val="37000"/>
            </a:srgbClr>
          </a:solidFill>
        </p:spPr>
        <p:txBody>
          <a:bodyPr wrap="square" rtlCol="0">
            <a:spAutoFit/>
          </a:bodyPr>
          <a:lstStyle/>
          <a:p>
            <a:endParaRPr lang="en-GB" dirty="0"/>
          </a:p>
        </p:txBody>
      </p:sp>
      <p:sp>
        <p:nvSpPr>
          <p:cNvPr id="10" name="TextBox 9"/>
          <p:cNvSpPr txBox="1"/>
          <p:nvPr/>
        </p:nvSpPr>
        <p:spPr>
          <a:xfrm>
            <a:off x="395536" y="4988048"/>
            <a:ext cx="3672408" cy="228600"/>
          </a:xfrm>
          <a:prstGeom prst="rect">
            <a:avLst/>
          </a:prstGeom>
          <a:solidFill>
            <a:srgbClr val="00B050">
              <a:alpha val="37000"/>
            </a:srgbClr>
          </a:solidFill>
        </p:spPr>
        <p:txBody>
          <a:bodyPr wrap="square" rtlCol="0">
            <a:spAutoFit/>
          </a:bodyPr>
          <a:lstStyle/>
          <a:p>
            <a:endParaRPr lang="en-GB" dirty="0"/>
          </a:p>
        </p:txBody>
      </p:sp>
      <p:sp>
        <p:nvSpPr>
          <p:cNvPr id="11" name="TextBox 10"/>
          <p:cNvSpPr txBox="1"/>
          <p:nvPr/>
        </p:nvSpPr>
        <p:spPr>
          <a:xfrm>
            <a:off x="4067944" y="4954880"/>
            <a:ext cx="4752528" cy="275456"/>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Tree>
    <p:extLst>
      <p:ext uri="{BB962C8B-B14F-4D97-AF65-F5344CB8AC3E}">
        <p14:creationId xmlns:p14="http://schemas.microsoft.com/office/powerpoint/2010/main" val="2640139700"/>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2600" dirty="0" smtClean="0"/>
              <a:t>6.1.3 – Taxes and Government Spending – Income Tax</a:t>
            </a:r>
            <a:endParaRPr lang="en-GB" sz="26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2110837584"/>
              </p:ext>
            </p:extLst>
          </p:nvPr>
        </p:nvGraphicFramePr>
        <p:xfrm>
          <a:off x="7086600" y="1196442"/>
          <a:ext cx="1752600" cy="5280558"/>
        </p:xfrm>
        <a:graphic>
          <a:graphicData uri="http://schemas.openxmlformats.org/drawingml/2006/table">
            <a:tbl>
              <a:tblPr firstRow="1" firstCol="1" lastRow="1" lastCol="1" bandRow="1" bandCol="1">
                <a:tableStyleId>{2D5ABB26-0587-4C30-8999-92F81FD0307C}</a:tableStyleId>
              </a:tblPr>
              <a:tblGrid>
                <a:gridCol w="17526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interfere in business activity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Do you have to pay taxes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country’s measured against each other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in a recession</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prices of goods keep going up each year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does unemployment affect GDP</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the currency exchange rate bother me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2800" y="12192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8156" y="1126153"/>
            <a:ext cx="6722244" cy="5578450"/>
          </a:xfrm>
          <a:prstGeom prst="rect">
            <a:avLst/>
          </a:prstGeom>
        </p:spPr>
        <p:txBody>
          <a:bodyPr wrap="square">
            <a:spAutoFit/>
          </a:bodyPr>
          <a:lstStyle/>
          <a:p>
            <a:pPr marL="285750" indent="-285750">
              <a:buClr>
                <a:srgbClr val="00B050"/>
              </a:buClr>
            </a:pPr>
            <a:r>
              <a:rPr lang="en-US" sz="1550" dirty="0" smtClean="0">
                <a:solidFill>
                  <a:srgbClr val="0070C0"/>
                </a:solidFill>
              </a:rPr>
              <a:t>Case Study Example</a:t>
            </a:r>
          </a:p>
          <a:p>
            <a:pPr marL="285750" indent="-285750">
              <a:buClr>
                <a:srgbClr val="00B050"/>
              </a:buClr>
              <a:buFont typeface="Wingdings 3" pitchFamily="18" charset="2"/>
              <a:buChar char=""/>
            </a:pPr>
            <a:r>
              <a:rPr lang="en-GB" sz="1550" dirty="0" smtClean="0">
                <a:solidFill>
                  <a:srgbClr val="0070C0"/>
                </a:solidFill>
              </a:rPr>
              <a:t>The government of Country A has set the following rates of income tax:</a:t>
            </a: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r>
              <a:rPr lang="en-GB" sz="1550" dirty="0" smtClean="0">
                <a:solidFill>
                  <a:srgbClr val="0070C0"/>
                </a:solidFill>
              </a:rPr>
              <a:t>How much tax would Jamaal, earning $10,000 per year, pay to the government? The answer is $2500. This is worked out as follows:</a:t>
            </a:r>
          </a:p>
          <a:p>
            <a:pPr marL="285750" indent="-285750">
              <a:buClr>
                <a:srgbClr val="00B050"/>
              </a:buClr>
              <a:buFont typeface="Wingdings 3" pitchFamily="18" charset="2"/>
              <a:buChar char=""/>
            </a:pPr>
            <a:r>
              <a:rPr lang="en-GB" sz="1550" dirty="0" smtClean="0">
                <a:solidFill>
                  <a:srgbClr val="0070C0"/>
                </a:solidFill>
              </a:rPr>
              <a:t>20% of the first $5000 = $1000</a:t>
            </a:r>
          </a:p>
          <a:p>
            <a:pPr marL="285750" indent="-285750">
              <a:buClr>
                <a:srgbClr val="00B050"/>
              </a:buClr>
              <a:buFont typeface="Wingdings 3" pitchFamily="18" charset="2"/>
              <a:buChar char=""/>
            </a:pPr>
            <a:r>
              <a:rPr lang="en-GB" sz="1550" dirty="0" smtClean="0">
                <a:solidFill>
                  <a:srgbClr val="0070C0"/>
                </a:solidFill>
              </a:rPr>
              <a:t>30% of the next $5000 = $1500</a:t>
            </a:r>
          </a:p>
          <a:p>
            <a:pPr marL="285750" indent="-285750">
              <a:buClr>
                <a:srgbClr val="00B050"/>
              </a:buClr>
              <a:buFont typeface="Wingdings 3" pitchFamily="18" charset="2"/>
              <a:buChar char=""/>
            </a:pPr>
            <a:r>
              <a:rPr lang="en-GB" sz="1550" dirty="0" smtClean="0">
                <a:solidFill>
                  <a:srgbClr val="0070C0"/>
                </a:solidFill>
              </a:rPr>
              <a:t>How much income tax has Jamaal left to spend or save after tax? The answer is $7500. This is called the taxpayer’s disposable income. Jamaal can now ‘dispose’ of it (spend it or save it) as he chooses.</a:t>
            </a:r>
          </a:p>
          <a:p>
            <a:pPr marL="285750" indent="-285750">
              <a:buClr>
                <a:srgbClr val="00B050"/>
              </a:buClr>
            </a:pPr>
            <a:r>
              <a:rPr lang="en-GB" sz="1550" b="1" dirty="0" smtClean="0">
                <a:solidFill>
                  <a:srgbClr val="FF0000"/>
                </a:solidFill>
              </a:rPr>
              <a:t>Activity 26.2</a:t>
            </a:r>
          </a:p>
          <a:p>
            <a:pPr marL="285750" indent="-285750">
              <a:buClr>
                <a:srgbClr val="00B050"/>
              </a:buClr>
              <a:buFont typeface="Wingdings 3" pitchFamily="18" charset="2"/>
              <a:buChar char=""/>
            </a:pPr>
            <a:r>
              <a:rPr lang="en-GB" sz="1550" dirty="0" smtClean="0">
                <a:solidFill>
                  <a:srgbClr val="FF0000"/>
                </a:solidFill>
              </a:rPr>
              <a:t>Here are 8 products:</a:t>
            </a:r>
          </a:p>
          <a:p>
            <a:pPr marL="285750" indent="-285750">
              <a:buClr>
                <a:srgbClr val="00B050"/>
              </a:buClr>
              <a:buFont typeface="Wingdings 3" pitchFamily="18" charset="2"/>
              <a:buChar char=""/>
            </a:pPr>
            <a:endParaRPr lang="en-GB" sz="1550" dirty="0" smtClean="0">
              <a:solidFill>
                <a:srgbClr val="FF0000"/>
              </a:solidFill>
            </a:endParaRPr>
          </a:p>
          <a:p>
            <a:pPr marL="285750" indent="-285750">
              <a:buClr>
                <a:srgbClr val="00B050"/>
              </a:buClr>
              <a:buFont typeface="Wingdings 3" pitchFamily="18" charset="2"/>
              <a:buChar char=""/>
            </a:pPr>
            <a:endParaRPr lang="en-GB" sz="1550" dirty="0" smtClean="0">
              <a:solidFill>
                <a:srgbClr val="FF0000"/>
              </a:solidFill>
            </a:endParaRPr>
          </a:p>
          <a:p>
            <a:pPr marL="285750" indent="-285750">
              <a:buClr>
                <a:srgbClr val="00B050"/>
              </a:buClr>
              <a:buFont typeface="Wingdings 3" pitchFamily="18" charset="2"/>
              <a:buChar char=""/>
            </a:pPr>
            <a:endParaRPr lang="en-GB" sz="1550" dirty="0" smtClean="0">
              <a:solidFill>
                <a:srgbClr val="FF0000"/>
              </a:solidFill>
            </a:endParaRPr>
          </a:p>
          <a:p>
            <a:pPr marL="285750" indent="-285750">
              <a:buClr>
                <a:srgbClr val="00B050"/>
              </a:buClr>
              <a:buFont typeface="Wingdings 3" pitchFamily="18" charset="2"/>
              <a:buChar char=""/>
            </a:pPr>
            <a:endParaRPr lang="en-GB" sz="1550" dirty="0" smtClean="0">
              <a:solidFill>
                <a:srgbClr val="FF0000"/>
              </a:solidFill>
            </a:endParaRPr>
          </a:p>
          <a:p>
            <a:pPr marL="285750" indent="-285750">
              <a:buClr>
                <a:srgbClr val="00B050"/>
              </a:buClr>
              <a:buFont typeface="Wingdings 3" pitchFamily="18" charset="2"/>
              <a:buChar char=""/>
            </a:pPr>
            <a:r>
              <a:rPr lang="en-GB" sz="1550" dirty="0" smtClean="0">
                <a:solidFill>
                  <a:srgbClr val="FF0000"/>
                </a:solidFill>
              </a:rPr>
              <a:t>The sales of 4 of these products are likely to fall following an increase in income tax rates. Sales of the other 4 will not be much affected. Identify the 4 products likely to be most affected.</a:t>
            </a:r>
          </a:p>
        </p:txBody>
      </p:sp>
      <p:graphicFrame>
        <p:nvGraphicFramePr>
          <p:cNvPr id="21" name="Table 20"/>
          <p:cNvGraphicFramePr>
            <a:graphicFrameLocks noGrp="1"/>
          </p:cNvGraphicFramePr>
          <p:nvPr/>
        </p:nvGraphicFramePr>
        <p:xfrm>
          <a:off x="304800" y="1752600"/>
          <a:ext cx="6629400" cy="1005840"/>
        </p:xfrm>
        <a:graphic>
          <a:graphicData uri="http://schemas.openxmlformats.org/drawingml/2006/table">
            <a:tbl>
              <a:tblPr firstRow="1" bandRow="1">
                <a:tableStyleId>{5C22544A-7EE6-4342-B048-85BDC9FD1C3A}</a:tableStyleId>
              </a:tblPr>
              <a:tblGrid>
                <a:gridCol w="2895600"/>
                <a:gridCol w="3733800"/>
              </a:tblGrid>
              <a:tr h="203200">
                <a:tc>
                  <a:txBody>
                    <a:bodyPr/>
                    <a:lstStyle/>
                    <a:p>
                      <a:r>
                        <a:rPr lang="en-US" sz="1600" dirty="0" smtClean="0">
                          <a:latin typeface="Arial" pitchFamily="34" charset="0"/>
                          <a:cs typeface="Arial" pitchFamily="34" charset="0"/>
                        </a:rPr>
                        <a:t>Income Level</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Tax Rate paid to the Government</a:t>
                      </a:r>
                      <a:endParaRPr lang="en-US" sz="1600" dirty="0">
                        <a:latin typeface="Arial" pitchFamily="34" charset="0"/>
                        <a:cs typeface="Arial" pitchFamily="34" charset="0"/>
                      </a:endParaRPr>
                    </a:p>
                  </a:txBody>
                  <a:tcPr/>
                </a:tc>
              </a:tr>
              <a:tr h="203200">
                <a:tc>
                  <a:txBody>
                    <a:bodyPr/>
                    <a:lstStyle/>
                    <a:p>
                      <a:r>
                        <a:rPr lang="en-US" sz="1600" dirty="0" smtClean="0">
                          <a:latin typeface="Arial" pitchFamily="34" charset="0"/>
                          <a:cs typeface="Arial" pitchFamily="34" charset="0"/>
                        </a:rPr>
                        <a:t>$1 - $5000</a:t>
                      </a:r>
                      <a:r>
                        <a:rPr lang="en-US" sz="1600" baseline="0" dirty="0" smtClean="0">
                          <a:latin typeface="Arial" pitchFamily="34" charset="0"/>
                          <a:cs typeface="Arial" pitchFamily="34" charset="0"/>
                        </a:rPr>
                        <a:t> per year</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20%</a:t>
                      </a:r>
                      <a:endParaRPr lang="en-US" sz="1600" dirty="0">
                        <a:latin typeface="Arial" pitchFamily="34" charset="0"/>
                        <a:cs typeface="Arial" pitchFamily="34" charset="0"/>
                      </a:endParaRPr>
                    </a:p>
                  </a:txBody>
                  <a:tcPr/>
                </a:tc>
              </a:tr>
              <a:tr h="203200">
                <a:tc>
                  <a:txBody>
                    <a:bodyPr/>
                    <a:lstStyle/>
                    <a:p>
                      <a:r>
                        <a:rPr lang="en-US" sz="1600" dirty="0" smtClean="0">
                          <a:latin typeface="Arial" pitchFamily="34" charset="0"/>
                          <a:cs typeface="Arial" pitchFamily="34" charset="0"/>
                        </a:rPr>
                        <a:t>More than $5000 per year</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30%</a:t>
                      </a:r>
                      <a:endParaRPr lang="en-US" sz="1600" dirty="0">
                        <a:latin typeface="Arial" pitchFamily="34" charset="0"/>
                        <a:cs typeface="Arial" pitchFamily="34" charset="0"/>
                      </a:endParaRPr>
                    </a:p>
                  </a:txBody>
                  <a:tcPr/>
                </a:tc>
              </a:tr>
            </a:tbl>
          </a:graphicData>
        </a:graphic>
      </p:graphicFrame>
      <p:graphicFrame>
        <p:nvGraphicFramePr>
          <p:cNvPr id="22" name="Table 21"/>
          <p:cNvGraphicFramePr>
            <a:graphicFrameLocks noGrp="1"/>
          </p:cNvGraphicFramePr>
          <p:nvPr/>
        </p:nvGraphicFramePr>
        <p:xfrm>
          <a:off x="381000" y="5044440"/>
          <a:ext cx="6553200" cy="670560"/>
        </p:xfrm>
        <a:graphic>
          <a:graphicData uri="http://schemas.openxmlformats.org/drawingml/2006/table">
            <a:tbl>
              <a:tblPr firstRow="1" bandRow="1">
                <a:tableStyleId>{2D5ABB26-0587-4C30-8999-92F81FD0307C}</a:tableStyleId>
              </a:tblPr>
              <a:tblGrid>
                <a:gridCol w="1638300"/>
                <a:gridCol w="1638300"/>
                <a:gridCol w="1219200"/>
                <a:gridCol w="2057400"/>
              </a:tblGrid>
              <a:tr h="152400">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Bread</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Petrol</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TV’s</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Foreign Holidays</a:t>
                      </a:r>
                      <a:endParaRPr lang="en-US" sz="1600" dirty="0">
                        <a:solidFill>
                          <a:srgbClr val="FF0000"/>
                        </a:solidFill>
                        <a:latin typeface="Arial" pitchFamily="34" charset="0"/>
                        <a:cs typeface="Arial" pitchFamily="34" charset="0"/>
                      </a:endParaRPr>
                    </a:p>
                  </a:txBody>
                  <a:tcPr/>
                </a:tc>
              </a:tr>
              <a:tr h="152400">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Cooking Oil</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err="1" smtClean="0">
                          <a:solidFill>
                            <a:srgbClr val="FF0000"/>
                          </a:solidFill>
                          <a:latin typeface="Arial" pitchFamily="34" charset="0"/>
                          <a:cs typeface="Arial" pitchFamily="34" charset="0"/>
                        </a:rPr>
                        <a:t>Jewellery</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Salt</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Home Computers</a:t>
                      </a:r>
                      <a:endParaRPr lang="en-US" sz="1600" dirty="0">
                        <a:solidFill>
                          <a:srgbClr val="FF0000"/>
                        </a:solidFill>
                        <a:latin typeface="Arial" pitchFamily="34" charset="0"/>
                        <a:cs typeface="Arial" pitchFamily="34" charset="0"/>
                      </a:endParaRPr>
                    </a:p>
                  </a:txBody>
                  <a:tcPr/>
                </a:tc>
              </a:tr>
            </a:tbl>
          </a:graphicData>
        </a:graphic>
      </p:graphicFrame>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322</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2600" dirty="0" smtClean="0"/>
              <a:t>6.1.3 – Taxes and Government Spending – Profits Tax</a:t>
            </a:r>
            <a:endParaRPr lang="en-GB" sz="2600" b="1" dirty="0" smtClean="0"/>
          </a:p>
        </p:txBody>
      </p:sp>
      <p:sp>
        <p:nvSpPr>
          <p:cNvPr id="2" name="Rectangle 1"/>
          <p:cNvSpPr/>
          <p:nvPr/>
        </p:nvSpPr>
        <p:spPr>
          <a:xfrm>
            <a:off x="288156" y="1126153"/>
            <a:ext cx="6265044" cy="1046440"/>
          </a:xfrm>
          <a:prstGeom prst="rect">
            <a:avLst/>
          </a:prstGeom>
          <a:solidFill>
            <a:schemeClr val="tx2">
              <a:lumMod val="40000"/>
              <a:lumOff val="60000"/>
            </a:schemeClr>
          </a:solidFill>
        </p:spPr>
        <p:txBody>
          <a:bodyPr wrap="square">
            <a:spAutoFit/>
          </a:bodyPr>
          <a:lstStyle/>
          <a:p>
            <a:pPr marL="285750" indent="-285750">
              <a:buClr>
                <a:srgbClr val="00B050"/>
              </a:buClr>
            </a:pPr>
            <a:r>
              <a:rPr lang="en-US" sz="1550" b="1" dirty="0" smtClean="0"/>
              <a:t>Tips for Success</a:t>
            </a:r>
          </a:p>
          <a:p>
            <a:pPr marL="285750" indent="-285750">
              <a:buClr>
                <a:srgbClr val="00B050"/>
              </a:buClr>
              <a:buFont typeface="Wingdings 3" pitchFamily="18" charset="2"/>
              <a:buChar char=""/>
            </a:pPr>
            <a:r>
              <a:rPr lang="en-GB" sz="1550" dirty="0" smtClean="0"/>
              <a:t>When a question asks about the impact of tax on interest rate changes on a business, always refer to the type of goods or service the business produces.</a:t>
            </a:r>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322</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2197164"/>
            <a:ext cx="6324600" cy="4524315"/>
          </a:xfrm>
          <a:prstGeom prst="rect">
            <a:avLst/>
          </a:prstGeom>
        </p:spPr>
        <p:txBody>
          <a:bodyPr wrap="square">
            <a:spAutoFit/>
          </a:bodyPr>
          <a:lstStyle/>
          <a:p>
            <a:pPr marL="285750" indent="-285750">
              <a:buClr>
                <a:srgbClr val="00B050"/>
              </a:buClr>
            </a:pPr>
            <a:r>
              <a:rPr lang="en-US" sz="1600" b="1" dirty="0" smtClean="0"/>
              <a:t>Profits Tax (or Corporation Tax)</a:t>
            </a:r>
          </a:p>
          <a:p>
            <a:pPr marL="285750" indent="-285750">
              <a:buClr>
                <a:srgbClr val="00B050"/>
              </a:buClr>
              <a:buFont typeface="Wingdings 3" pitchFamily="18" charset="2"/>
              <a:buChar char=""/>
            </a:pPr>
            <a:r>
              <a:rPr lang="en-GB" sz="1600" dirty="0" smtClean="0"/>
              <a:t>This is a tax on the profits made by businesses – usually companies.</a:t>
            </a:r>
          </a:p>
          <a:p>
            <a:pPr marL="285750" indent="-285750">
              <a:buClr>
                <a:srgbClr val="00B050"/>
              </a:buClr>
              <a:buFont typeface="Wingdings 3" pitchFamily="18" charset="2"/>
              <a:buChar char=""/>
            </a:pPr>
            <a:r>
              <a:rPr lang="en-GB" sz="1600" dirty="0" smtClean="0"/>
              <a:t>How would an increase in the rate of corporation tax affect businesses? There would be several main effects:</a:t>
            </a:r>
          </a:p>
          <a:p>
            <a:pPr marL="461963" indent="-230188">
              <a:buClr>
                <a:srgbClr val="00B050"/>
              </a:buClr>
              <a:buFont typeface="+mj-lt"/>
              <a:buAutoNum type="arabicPeriod"/>
            </a:pPr>
            <a:r>
              <a:rPr lang="en-GB" sz="1600" dirty="0" smtClean="0"/>
              <a:t>Businesses would have lower profits after tax. Managers will therefore have less money or finance to put back into the business. The business will find it more difficult to expand. New projects, such as additional factories or shops, may have to be cancelled.</a:t>
            </a:r>
          </a:p>
          <a:p>
            <a:pPr marL="461963" indent="-230188">
              <a:buClr>
                <a:srgbClr val="00B050"/>
              </a:buClr>
              <a:buFont typeface="+mj-lt"/>
              <a:buAutoNum type="arabicPeriod"/>
            </a:pPr>
            <a:r>
              <a:rPr lang="en-GB" sz="1600" dirty="0" smtClean="0"/>
              <a:t>Lower profits after tax is also bad news for the owners of the business. There will be less money to pay back to the owners who originally invested in the business.</a:t>
            </a:r>
          </a:p>
          <a:p>
            <a:pPr marL="461963" indent="-230188">
              <a:buClr>
                <a:srgbClr val="00B050"/>
              </a:buClr>
              <a:buFont typeface="+mj-lt"/>
              <a:buAutoNum type="arabicPeriod"/>
            </a:pPr>
            <a:r>
              <a:rPr lang="en-GB" sz="1600" dirty="0" smtClean="0"/>
              <a:t>Fewer people will want to start their own business if they consider that the government will take a large share of the profits made. Companies’ share prices could fall.</a:t>
            </a:r>
          </a:p>
          <a:p>
            <a:pPr marL="461963" indent="-230188">
              <a:buClr>
                <a:srgbClr val="00B050"/>
              </a:buClr>
              <a:buFont typeface="+mj-lt"/>
              <a:buAutoNum type="arabicPeriod"/>
            </a:pPr>
            <a:r>
              <a:rPr lang="en-GB" sz="1600" dirty="0" smtClean="0"/>
              <a:t>Foreign companies may not wish to invest in a country with higher profits tax, reducing foreign investment.</a:t>
            </a:r>
          </a:p>
        </p:txBody>
      </p:sp>
      <p:pic>
        <p:nvPicPr>
          <p:cNvPr id="24578" name="Picture 2">
            <a:hlinkClick r:id="rId3"/>
          </p:cNvPr>
          <p:cNvPicPr>
            <a:picLocks noChangeAspect="1" noChangeArrowheads="1"/>
          </p:cNvPicPr>
          <p:nvPr/>
        </p:nvPicPr>
        <p:blipFill>
          <a:blip r:embed="rId4"/>
          <a:srcRect l="10625" t="29000" r="38125" b="15000"/>
          <a:stretch>
            <a:fillRect/>
          </a:stretch>
        </p:blipFill>
        <p:spPr bwMode="auto">
          <a:xfrm>
            <a:off x="6719206" y="1143000"/>
            <a:ext cx="2119993" cy="1447800"/>
          </a:xfrm>
          <a:prstGeom prst="rect">
            <a:avLst/>
          </a:prstGeom>
          <a:noFill/>
          <a:ln w="9525">
            <a:noFill/>
            <a:miter lim="800000"/>
            <a:headEnd/>
            <a:tailEnd/>
          </a:ln>
          <a:effectLst/>
        </p:spPr>
      </p:pic>
      <p:pic>
        <p:nvPicPr>
          <p:cNvPr id="24580" name="Picture 4" descr="http://www.dwaynebaraka.com/blog/wp-content/uploads/2013/09/Tax-language_Corporate-tax-avoidance.jpg"/>
          <p:cNvPicPr>
            <a:picLocks noChangeAspect="1" noChangeArrowheads="1"/>
          </p:cNvPicPr>
          <p:nvPr/>
        </p:nvPicPr>
        <p:blipFill>
          <a:blip r:embed="rId5" cstate="print"/>
          <a:srcRect/>
          <a:stretch>
            <a:fillRect/>
          </a:stretch>
        </p:blipFill>
        <p:spPr bwMode="auto">
          <a:xfrm>
            <a:off x="6698138" y="2743200"/>
            <a:ext cx="2123816" cy="1904999"/>
          </a:xfrm>
          <a:prstGeom prst="rect">
            <a:avLst/>
          </a:prstGeom>
          <a:noFill/>
        </p:spPr>
      </p:pic>
      <p:pic>
        <p:nvPicPr>
          <p:cNvPr id="24582" name="Picture 6" descr="http://i.dailymail.co.uk/i/pix/2012/10/22/article-2221572-15A161E6000005DC-841_634x370.jpg"/>
          <p:cNvPicPr>
            <a:picLocks noChangeAspect="1" noChangeArrowheads="1"/>
          </p:cNvPicPr>
          <p:nvPr/>
        </p:nvPicPr>
        <p:blipFill>
          <a:blip r:embed="rId6"/>
          <a:srcRect/>
          <a:stretch>
            <a:fillRect/>
          </a:stretch>
        </p:blipFill>
        <p:spPr bwMode="auto">
          <a:xfrm>
            <a:off x="6619515" y="4876800"/>
            <a:ext cx="2219685" cy="1295400"/>
          </a:xfrm>
          <a:prstGeom prst="rect">
            <a:avLst/>
          </a:prstGeom>
          <a:noFill/>
        </p:spPr>
      </p:pic>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2600" dirty="0" smtClean="0"/>
              <a:t>6.1.3 – Taxes and Government Spending – Profits Tax</a:t>
            </a:r>
            <a:endParaRPr lang="en-GB" sz="26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322</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5"/>
            <a:ext cx="5867400" cy="5324535"/>
          </a:xfrm>
          <a:prstGeom prst="rect">
            <a:avLst/>
          </a:prstGeom>
        </p:spPr>
        <p:txBody>
          <a:bodyPr wrap="square">
            <a:spAutoFit/>
          </a:bodyPr>
          <a:lstStyle/>
          <a:p>
            <a:pPr marL="285750" indent="-285750">
              <a:buClr>
                <a:srgbClr val="00B050"/>
              </a:buClr>
            </a:pPr>
            <a:r>
              <a:rPr lang="en-US" sz="1700" b="1" dirty="0" smtClean="0"/>
              <a:t>Profits Tax (or Corporation Tax)</a:t>
            </a:r>
          </a:p>
          <a:p>
            <a:pPr marL="285750" indent="-285750">
              <a:buClr>
                <a:srgbClr val="00B050"/>
              </a:buClr>
              <a:buFont typeface="Wingdings 3" pitchFamily="18" charset="2"/>
              <a:buChar char=""/>
            </a:pPr>
            <a:r>
              <a:rPr lang="en-GB" sz="1700" dirty="0" smtClean="0"/>
              <a:t>This is a tax on the profits made by businesses – usually companies.</a:t>
            </a:r>
          </a:p>
          <a:p>
            <a:pPr marL="285750" indent="-285750">
              <a:buClr>
                <a:srgbClr val="00B050"/>
              </a:buClr>
              <a:buFont typeface="Wingdings 3" pitchFamily="18" charset="2"/>
              <a:buChar char=""/>
            </a:pPr>
            <a:r>
              <a:rPr lang="en-GB" sz="1700" dirty="0" smtClean="0"/>
              <a:t>How would an increase in the rate of corporation tax affect businesses? There would be several main effects:</a:t>
            </a:r>
          </a:p>
          <a:p>
            <a:pPr marL="461963" indent="-285750">
              <a:buClr>
                <a:srgbClr val="00B050"/>
              </a:buClr>
              <a:buFont typeface="+mj-lt"/>
              <a:buAutoNum type="arabicPeriod"/>
            </a:pPr>
            <a:r>
              <a:rPr lang="en-GB" sz="1700" dirty="0" smtClean="0"/>
              <a:t>Businesses would have lower profits after tax. Managers will therefore have less money or finance to put back into the business. The business will find it more difficult to expand. New projects, such as additional factories or shops, may have to be cancelled.</a:t>
            </a:r>
          </a:p>
          <a:p>
            <a:pPr marL="461963" indent="-285750">
              <a:buClr>
                <a:srgbClr val="00B050"/>
              </a:buClr>
              <a:buFont typeface="+mj-lt"/>
              <a:buAutoNum type="arabicPeriod"/>
            </a:pPr>
            <a:r>
              <a:rPr lang="en-GB" sz="1700" dirty="0" smtClean="0"/>
              <a:t>Lower profits after tax is also bad news for the owners of the business. There will be less money to pay back to the owners who originally invested in the business.</a:t>
            </a:r>
          </a:p>
          <a:p>
            <a:pPr marL="461963" indent="-285750">
              <a:buClr>
                <a:srgbClr val="00B050"/>
              </a:buClr>
              <a:buFont typeface="+mj-lt"/>
              <a:buAutoNum type="arabicPeriod"/>
            </a:pPr>
            <a:r>
              <a:rPr lang="en-GB" sz="1700" dirty="0" smtClean="0"/>
              <a:t>Fewer people will want to start their own business if they consider that the government will take a large share of the profits made. Companies’ share prices could fall.</a:t>
            </a:r>
          </a:p>
          <a:p>
            <a:pPr marL="461963" indent="-285750">
              <a:buClr>
                <a:srgbClr val="00B050"/>
              </a:buClr>
              <a:buFont typeface="+mj-lt"/>
              <a:buAutoNum type="arabicPeriod"/>
            </a:pPr>
            <a:r>
              <a:rPr lang="en-GB" sz="1700" dirty="0" smtClean="0"/>
              <a:t>Foreign companies may not wish to invest in a country with higher profits tax, reducing foreign investment.</a:t>
            </a:r>
          </a:p>
        </p:txBody>
      </p:sp>
      <p:pic>
        <p:nvPicPr>
          <p:cNvPr id="26626" name="Picture 2" descr="http://files.broadsheet.ie/wp-content/uploads/2012/01/corporation-tax.jpg"/>
          <p:cNvPicPr>
            <a:picLocks noChangeAspect="1" noChangeArrowheads="1"/>
          </p:cNvPicPr>
          <p:nvPr/>
        </p:nvPicPr>
        <p:blipFill>
          <a:blip r:embed="rId3"/>
          <a:srcRect/>
          <a:stretch>
            <a:fillRect/>
          </a:stretch>
        </p:blipFill>
        <p:spPr bwMode="auto">
          <a:xfrm>
            <a:off x="6248400" y="1143001"/>
            <a:ext cx="2590799" cy="2072640"/>
          </a:xfrm>
          <a:prstGeom prst="rect">
            <a:avLst/>
          </a:prstGeom>
          <a:noFill/>
        </p:spPr>
      </p:pic>
      <p:pic>
        <p:nvPicPr>
          <p:cNvPr id="26628" name="Picture 4" descr="http://www.africalegislation.com/wp-content/uploads/2013/09/Egypt-Tax-tables6.jpg"/>
          <p:cNvPicPr>
            <a:picLocks noChangeAspect="1" noChangeArrowheads="1"/>
          </p:cNvPicPr>
          <p:nvPr/>
        </p:nvPicPr>
        <p:blipFill>
          <a:blip r:embed="rId4"/>
          <a:srcRect l="2180" t="4923" r="2997" b="6462"/>
          <a:stretch>
            <a:fillRect/>
          </a:stretch>
        </p:blipFill>
        <p:spPr bwMode="auto">
          <a:xfrm>
            <a:off x="6261100" y="3352800"/>
            <a:ext cx="2578100" cy="1295400"/>
          </a:xfrm>
          <a:prstGeom prst="rect">
            <a:avLst/>
          </a:prstGeom>
          <a:noFill/>
        </p:spPr>
      </p:pic>
      <p:pic>
        <p:nvPicPr>
          <p:cNvPr id="26630" name="Picture 6" descr="http://www.tradingeconomics.com/charts/og.png?url=/egypt/currency"/>
          <p:cNvPicPr>
            <a:picLocks noChangeAspect="1" noChangeArrowheads="1"/>
          </p:cNvPicPr>
          <p:nvPr/>
        </p:nvPicPr>
        <p:blipFill>
          <a:blip r:embed="rId5"/>
          <a:srcRect/>
          <a:stretch>
            <a:fillRect/>
          </a:stretch>
        </p:blipFill>
        <p:spPr bwMode="auto">
          <a:xfrm>
            <a:off x="6324600" y="4953000"/>
            <a:ext cx="2438400" cy="1600200"/>
          </a:xfrm>
          <a:prstGeom prst="rect">
            <a:avLst/>
          </a:prstGeom>
          <a:noFill/>
        </p:spPr>
      </p:pic>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2500" dirty="0" smtClean="0"/>
              <a:t>6.1.3 – Taxes and Government Spending – Indirect Taxes</a:t>
            </a:r>
            <a:endParaRPr lang="en-GB" sz="25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322</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5"/>
            <a:ext cx="6477000" cy="5586145"/>
          </a:xfrm>
          <a:prstGeom prst="rect">
            <a:avLst/>
          </a:prstGeom>
        </p:spPr>
        <p:txBody>
          <a:bodyPr wrap="square">
            <a:spAutoFit/>
          </a:bodyPr>
          <a:lstStyle/>
          <a:p>
            <a:pPr marL="285750" indent="-285750">
              <a:buClr>
                <a:srgbClr val="00B050"/>
              </a:buClr>
              <a:buFont typeface="Wingdings 3" pitchFamily="18" charset="2"/>
              <a:buChar char=""/>
            </a:pPr>
            <a:r>
              <a:rPr lang="en-GB" sz="1700" dirty="0" smtClean="0"/>
              <a:t>Indirect taxes such as Value Added Tax (VAT), are added to the prices of the products we all buy. They obviously make goods and services more expensive for consumers. Governments often avoid putting these taxes on really essential items, such as food, because this would be considered unfair, especially to poorer consumers.</a:t>
            </a:r>
          </a:p>
          <a:p>
            <a:pPr marL="285750" indent="-285750">
              <a:buClr>
                <a:srgbClr val="00B050"/>
              </a:buClr>
              <a:buFont typeface="Wingdings 3" pitchFamily="18" charset="2"/>
              <a:buChar char=""/>
            </a:pPr>
            <a:r>
              <a:rPr lang="en-GB" sz="1700" dirty="0" smtClean="0"/>
              <a:t>How would businesses be affected by an increase in an expenditure tax? There would be two main effects:</a:t>
            </a:r>
          </a:p>
          <a:p>
            <a:pPr marL="461963" indent="-285750">
              <a:buClr>
                <a:srgbClr val="00B050"/>
              </a:buClr>
              <a:buFont typeface="+mj-lt"/>
              <a:buAutoNum type="arabicPeriod"/>
            </a:pPr>
            <a:r>
              <a:rPr lang="en-GB" sz="1700" dirty="0" smtClean="0"/>
              <a:t>The price of goods in the shops would rise. Consumers may buy fewer items as a result. This will reduce the demand for products made by businesses. Not all businesses would be affected in the same way, however. If consumers need to buy a product such as a new battery for their alarm clock, then the price increase is unlikely to stop them from doing so. However, they might buy fewer ice creams as their prices have risen and they are non-essential.</a:t>
            </a:r>
          </a:p>
          <a:p>
            <a:pPr marL="461963" indent="-285750">
              <a:buClr>
                <a:srgbClr val="00B050"/>
              </a:buClr>
              <a:buFont typeface="+mj-lt"/>
              <a:buAutoNum type="arabicPeriod"/>
            </a:pPr>
            <a:r>
              <a:rPr lang="en-GB" sz="1700" dirty="0" smtClean="0"/>
              <a:t>As prices rise so the workers employed by a firm notice that their wages buy less in the shops. It is said that their real incomes have declined. Businesses may be under pressure to raise wages, which will force up the costs of making products.</a:t>
            </a:r>
          </a:p>
        </p:txBody>
      </p:sp>
      <p:pic>
        <p:nvPicPr>
          <p:cNvPr id="51202" name="Picture 2" descr="http://images.financialexpress.com/2015/01/Trend-Oil.jpg"/>
          <p:cNvPicPr>
            <a:picLocks noChangeAspect="1" noChangeArrowheads="1"/>
          </p:cNvPicPr>
          <p:nvPr/>
        </p:nvPicPr>
        <p:blipFill>
          <a:blip r:embed="rId3"/>
          <a:srcRect/>
          <a:stretch>
            <a:fillRect/>
          </a:stretch>
        </p:blipFill>
        <p:spPr bwMode="auto">
          <a:xfrm>
            <a:off x="6848390" y="1143000"/>
            <a:ext cx="1990810" cy="2209800"/>
          </a:xfrm>
          <a:prstGeom prst="rect">
            <a:avLst/>
          </a:prstGeom>
          <a:noFill/>
        </p:spPr>
      </p:pic>
      <p:pic>
        <p:nvPicPr>
          <p:cNvPr id="51204" name="Picture 4" descr="http://bettertax.gov.au/files/2015/04/Chapter_8-1.gif"/>
          <p:cNvPicPr>
            <a:picLocks noChangeAspect="1" noChangeArrowheads="1"/>
          </p:cNvPicPr>
          <p:nvPr/>
        </p:nvPicPr>
        <p:blipFill>
          <a:blip r:embed="rId4"/>
          <a:srcRect/>
          <a:stretch>
            <a:fillRect/>
          </a:stretch>
        </p:blipFill>
        <p:spPr bwMode="auto">
          <a:xfrm>
            <a:off x="6830483" y="3429000"/>
            <a:ext cx="2008717" cy="990600"/>
          </a:xfrm>
          <a:prstGeom prst="rect">
            <a:avLst/>
          </a:prstGeom>
          <a:noFill/>
        </p:spPr>
      </p:pic>
      <p:grpSp>
        <p:nvGrpSpPr>
          <p:cNvPr id="12" name="Group 11"/>
          <p:cNvGrpSpPr/>
          <p:nvPr/>
        </p:nvGrpSpPr>
        <p:grpSpPr>
          <a:xfrm>
            <a:off x="6934200" y="4572000"/>
            <a:ext cx="1905000" cy="2019301"/>
            <a:chOff x="685800" y="1066800"/>
            <a:chExt cx="4495800" cy="4229101"/>
          </a:xfrm>
        </p:grpSpPr>
        <p:pic>
          <p:nvPicPr>
            <p:cNvPr id="51206" name="Picture 6" descr="https://www.targetmap.com/ThumbnailsReports/32495_THUMB_IPAD.jpg"/>
            <p:cNvPicPr>
              <a:picLocks noChangeAspect="1" noChangeArrowheads="1"/>
            </p:cNvPicPr>
            <p:nvPr/>
          </p:nvPicPr>
          <p:blipFill>
            <a:blip r:embed="rId5" cstate="print"/>
            <a:srcRect l="20253" r="13361"/>
            <a:stretch>
              <a:fillRect/>
            </a:stretch>
          </p:blipFill>
          <p:spPr bwMode="auto">
            <a:xfrm>
              <a:off x="685800" y="1066800"/>
              <a:ext cx="4495800" cy="4229101"/>
            </a:xfrm>
            <a:prstGeom prst="rect">
              <a:avLst/>
            </a:prstGeom>
            <a:noFill/>
          </p:spPr>
        </p:pic>
        <p:pic>
          <p:nvPicPr>
            <p:cNvPr id="11" name="Picture 6" descr="https://www.targetmap.com/ThumbnailsReports/32495_THUMB_IPAD.jpg"/>
            <p:cNvPicPr>
              <a:picLocks noChangeAspect="1" noChangeArrowheads="1"/>
            </p:cNvPicPr>
            <p:nvPr/>
          </p:nvPicPr>
          <p:blipFill>
            <a:blip r:embed="rId5" cstate="print"/>
            <a:srcRect t="57658" r="79747"/>
            <a:stretch>
              <a:fillRect/>
            </a:stretch>
          </p:blipFill>
          <p:spPr bwMode="auto">
            <a:xfrm>
              <a:off x="685800" y="3505200"/>
              <a:ext cx="1371600" cy="1790701"/>
            </a:xfrm>
            <a:prstGeom prst="rect">
              <a:avLst/>
            </a:prstGeom>
            <a:noFill/>
          </p:spPr>
        </p:pic>
      </p:gr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2070" dirty="0" smtClean="0"/>
              <a:t>6.1.3 – Taxes and Government Spending – Import Tariffs and Quotas</a:t>
            </a:r>
            <a:endParaRPr lang="en-GB" sz="207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322</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5"/>
            <a:ext cx="6477000" cy="5509200"/>
          </a:xfrm>
          <a:prstGeom prst="rect">
            <a:avLst/>
          </a:prstGeom>
        </p:spPr>
        <p:txBody>
          <a:bodyPr wrap="square">
            <a:spAutoFit/>
          </a:bodyPr>
          <a:lstStyle/>
          <a:p>
            <a:pPr marL="285750" indent="-285750">
              <a:buClr>
                <a:srgbClr val="00B050"/>
              </a:buClr>
              <a:buFont typeface="Wingdings 3" pitchFamily="18" charset="2"/>
              <a:buChar char=""/>
            </a:pPr>
            <a:r>
              <a:rPr lang="en-GB" sz="1600" dirty="0" smtClean="0"/>
              <a:t>Many governments try to reduce the import of products from other countries by putting special taxes on them. They are called </a:t>
            </a:r>
            <a:r>
              <a:rPr lang="en-GB" sz="1600" b="1" dirty="0" smtClean="0">
                <a:solidFill>
                  <a:srgbClr val="FF0000"/>
                </a:solidFill>
              </a:rPr>
              <a:t>import tariffs</a:t>
            </a:r>
            <a:r>
              <a:rPr lang="en-GB" sz="1600" dirty="0" smtClean="0">
                <a:solidFill>
                  <a:srgbClr val="FF0000"/>
                </a:solidFill>
              </a:rPr>
              <a:t> </a:t>
            </a:r>
            <a:r>
              <a:rPr lang="en-GB" sz="1600" dirty="0" smtClean="0"/>
              <a:t>and they raise money for the government. Many international organisations, such as the World Trade Organisation, are trying to reduce the number of governments which do this,</a:t>
            </a:r>
          </a:p>
          <a:p>
            <a:pPr marL="285750" indent="-285750">
              <a:buClr>
                <a:srgbClr val="00B050"/>
              </a:buClr>
              <a:buFont typeface="Wingdings 3" pitchFamily="18" charset="2"/>
              <a:buChar char=""/>
            </a:pPr>
            <a:r>
              <a:rPr lang="en-GB" sz="1600" dirty="0" smtClean="0"/>
              <a:t>How would businesses in a country be affected if the government put tariffs on imports into the country? There are three possible affects:</a:t>
            </a:r>
          </a:p>
          <a:p>
            <a:pPr marL="461963" indent="-285750">
              <a:buClr>
                <a:srgbClr val="00B050"/>
              </a:buClr>
              <a:buFont typeface="+mj-lt"/>
              <a:buAutoNum type="arabicPeriod"/>
            </a:pPr>
            <a:r>
              <a:rPr lang="en-GB" sz="1600" dirty="0" smtClean="0"/>
              <a:t>Firms will benefit if they are competing with imported goods. These will now become more expensive, leading to an increase in sales of home-produced goods.</a:t>
            </a:r>
          </a:p>
          <a:p>
            <a:pPr marL="461963" indent="-285750">
              <a:buClr>
                <a:srgbClr val="00B050"/>
              </a:buClr>
              <a:buFont typeface="+mj-lt"/>
              <a:buAutoNum type="arabicPeriod"/>
            </a:pPr>
            <a:r>
              <a:rPr lang="en-GB" sz="1600" dirty="0" smtClean="0"/>
              <a:t>Businesses will have higher costs if they have to import raw materials or components for their own factories. These will now be more expensive.</a:t>
            </a:r>
          </a:p>
          <a:p>
            <a:pPr marL="461963" indent="-285750">
              <a:buClr>
                <a:srgbClr val="00B050"/>
              </a:buClr>
              <a:buFont typeface="+mj-lt"/>
              <a:buAutoNum type="arabicPeriod"/>
            </a:pPr>
            <a:r>
              <a:rPr lang="en-GB" sz="1600" dirty="0" smtClean="0"/>
              <a:t>Other countries may now take the same action and introduce import tariffs too. This is called retaliation. A business trying to export to these countries will probably sell fewer goods.</a:t>
            </a:r>
          </a:p>
          <a:p>
            <a:pPr marL="285750" indent="-285750">
              <a:buClr>
                <a:srgbClr val="00B050"/>
              </a:buClr>
              <a:buFont typeface="Wingdings 3" pitchFamily="18" charset="2"/>
              <a:buChar char=""/>
            </a:pPr>
            <a:r>
              <a:rPr lang="en-GB" sz="1600" dirty="0" smtClean="0"/>
              <a:t>Another method a government can use to limit imports is to introduce an </a:t>
            </a:r>
            <a:r>
              <a:rPr lang="en-GB" sz="1600" b="1" dirty="0" smtClean="0">
                <a:solidFill>
                  <a:srgbClr val="FF0000"/>
                </a:solidFill>
              </a:rPr>
              <a:t>import quota</a:t>
            </a:r>
            <a:r>
              <a:rPr lang="en-GB" sz="1600" dirty="0" smtClean="0">
                <a:solidFill>
                  <a:srgbClr val="FF0000"/>
                </a:solidFill>
              </a:rPr>
              <a:t> </a:t>
            </a:r>
            <a:r>
              <a:rPr lang="en-GB" sz="1600" dirty="0" smtClean="0"/>
              <a:t>or physical limit on the quantity of a product that can be brought in. Quotas can be used selectively to protect certain industries from foreign competition that may be seen as unfair or damaging to jobs.</a:t>
            </a:r>
          </a:p>
        </p:txBody>
      </p:sp>
      <p:pic>
        <p:nvPicPr>
          <p:cNvPr id="61442" name="Picture 2" descr="http://faculty.washington.edu/danby/bls324/trade/tres2.gif"/>
          <p:cNvPicPr>
            <a:picLocks noChangeAspect="1" noChangeArrowheads="1"/>
          </p:cNvPicPr>
          <p:nvPr/>
        </p:nvPicPr>
        <p:blipFill>
          <a:blip r:embed="rId3"/>
          <a:srcRect/>
          <a:stretch>
            <a:fillRect/>
          </a:stretch>
        </p:blipFill>
        <p:spPr bwMode="auto">
          <a:xfrm>
            <a:off x="6705600" y="1143001"/>
            <a:ext cx="2133600" cy="1864800"/>
          </a:xfrm>
          <a:prstGeom prst="rect">
            <a:avLst/>
          </a:prstGeom>
          <a:noFill/>
        </p:spPr>
      </p:pic>
      <p:pic>
        <p:nvPicPr>
          <p:cNvPr id="61443" name="Picture 3">
            <a:hlinkClick r:id="rId4"/>
          </p:cNvPr>
          <p:cNvPicPr>
            <a:picLocks noChangeAspect="1" noChangeArrowheads="1"/>
          </p:cNvPicPr>
          <p:nvPr/>
        </p:nvPicPr>
        <p:blipFill>
          <a:blip r:embed="rId5"/>
          <a:srcRect l="18750" t="9000" r="37500" b="49000"/>
          <a:stretch>
            <a:fillRect/>
          </a:stretch>
        </p:blipFill>
        <p:spPr bwMode="auto">
          <a:xfrm>
            <a:off x="6680200" y="3276600"/>
            <a:ext cx="2159000" cy="1295400"/>
          </a:xfrm>
          <a:prstGeom prst="rect">
            <a:avLst/>
          </a:prstGeom>
          <a:noFill/>
          <a:ln w="9525">
            <a:noFill/>
            <a:miter lim="800000"/>
            <a:headEnd/>
            <a:tailEnd/>
          </a:ln>
          <a:effectLst/>
        </p:spPr>
      </p:pic>
      <p:pic>
        <p:nvPicPr>
          <p:cNvPr id="61444" name="Picture 4">
            <a:hlinkClick r:id="rId6"/>
          </p:cNvPr>
          <p:cNvPicPr>
            <a:picLocks noChangeAspect="1" noChangeArrowheads="1"/>
          </p:cNvPicPr>
          <p:nvPr/>
        </p:nvPicPr>
        <p:blipFill>
          <a:blip r:embed="rId7" cstate="print"/>
          <a:srcRect l="9375" t="9000" r="28125" b="32000"/>
          <a:stretch>
            <a:fillRect/>
          </a:stretch>
        </p:blipFill>
        <p:spPr bwMode="auto">
          <a:xfrm>
            <a:off x="6705600" y="5277612"/>
            <a:ext cx="2133600" cy="1258824"/>
          </a:xfrm>
          <a:prstGeom prst="rect">
            <a:avLst/>
          </a:prstGeom>
          <a:noFill/>
          <a:ln w="9525">
            <a:noFill/>
            <a:miter lim="800000"/>
            <a:headEnd/>
            <a:tailEnd/>
          </a:ln>
          <a:effectLst/>
        </p:spPr>
      </p:pic>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848600" cy="625434"/>
          </a:xfrm>
        </p:spPr>
        <p:txBody>
          <a:bodyPr>
            <a:noAutofit/>
          </a:bodyPr>
          <a:lstStyle/>
          <a:p>
            <a:r>
              <a:rPr lang="en-GB" sz="1900" dirty="0" smtClean="0"/>
              <a:t>6.1.3 – Taxes and Government Spending – Changes in Government Spending</a:t>
            </a:r>
            <a:endParaRPr lang="en-GB" sz="19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323</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5"/>
            <a:ext cx="8534400" cy="2246769"/>
          </a:xfrm>
          <a:prstGeom prst="rect">
            <a:avLst/>
          </a:prstGeom>
        </p:spPr>
        <p:txBody>
          <a:bodyPr wrap="square">
            <a:spAutoFit/>
          </a:bodyPr>
          <a:lstStyle/>
          <a:p>
            <a:pPr marL="285750" indent="-285750">
              <a:buClr>
                <a:srgbClr val="00B050"/>
              </a:buClr>
              <a:buFont typeface="Wingdings 3" pitchFamily="18" charset="2"/>
              <a:buChar char=""/>
            </a:pPr>
            <a:r>
              <a:rPr lang="en-GB" sz="1400" dirty="0" smtClean="0"/>
              <a:t>Governments in most countries spend the tax revenue they receive on programs such as:</a:t>
            </a:r>
          </a:p>
          <a:p>
            <a:pPr marL="461963" indent="-176213">
              <a:buClr>
                <a:srgbClr val="00B050"/>
              </a:buClr>
              <a:buFont typeface="Arial" pitchFamily="34" charset="0"/>
              <a:buChar char="•"/>
            </a:pPr>
            <a:r>
              <a:rPr lang="en-GB" sz="1400" dirty="0" smtClean="0"/>
              <a:t>Education and Health 	Defence and Law and Order	Transport – roads and railways</a:t>
            </a:r>
          </a:p>
          <a:p>
            <a:pPr marL="285750" indent="-285750">
              <a:buClr>
                <a:srgbClr val="00B050"/>
              </a:buClr>
              <a:buFont typeface="Wingdings 3" pitchFamily="18" charset="2"/>
              <a:buChar char=""/>
            </a:pPr>
            <a:r>
              <a:rPr lang="en-GB" sz="1400" dirty="0" smtClean="0"/>
              <a:t>When governments want to boost economic growth, they can increase their spending on these programs. This will create more demand in the economy, more jobs and GDP will increase.</a:t>
            </a:r>
          </a:p>
          <a:p>
            <a:pPr marL="285750" indent="-285750">
              <a:buClr>
                <a:srgbClr val="00B050"/>
              </a:buClr>
              <a:buFont typeface="Wingdings 3" pitchFamily="18" charset="2"/>
              <a:buChar char=""/>
            </a:pPr>
            <a:r>
              <a:rPr lang="en-GB" sz="1400" dirty="0" smtClean="0"/>
              <a:t>If governments want to save money – if they have over-borrowed for example – they will often cut government spending. These cuts could have a considerable impact on businesses which, for example:</a:t>
            </a:r>
          </a:p>
          <a:p>
            <a:pPr marL="461963" indent="-176213">
              <a:buClr>
                <a:srgbClr val="00B050"/>
              </a:buClr>
              <a:buFont typeface="Arial" pitchFamily="34" charset="0"/>
              <a:buChar char="•"/>
            </a:pPr>
            <a:r>
              <a:rPr lang="en-GB" sz="1400" dirty="0" smtClean="0"/>
              <a:t>Produce equipment for schools and hospitals and defence equipment</a:t>
            </a:r>
          </a:p>
          <a:p>
            <a:pPr marL="461963" indent="-176213">
              <a:buClr>
                <a:srgbClr val="00B050"/>
              </a:buClr>
              <a:buFont typeface="Arial" pitchFamily="34" charset="0"/>
              <a:buChar char="•"/>
            </a:pPr>
            <a:r>
              <a:rPr lang="en-GB" sz="1400" dirty="0" smtClean="0"/>
              <a:t>Build roads, bridges and railways.</a:t>
            </a:r>
          </a:p>
          <a:p>
            <a:pPr>
              <a:buClr>
                <a:srgbClr val="00B050"/>
              </a:buClr>
            </a:pPr>
            <a:r>
              <a:rPr lang="en-GB" sz="1400" b="1" dirty="0" smtClean="0"/>
              <a:t>Revision Summary – Government Taxes and Spending</a:t>
            </a:r>
          </a:p>
        </p:txBody>
      </p:sp>
      <p:grpSp>
        <p:nvGrpSpPr>
          <p:cNvPr id="6" name="Group 5"/>
          <p:cNvGrpSpPr/>
          <p:nvPr/>
        </p:nvGrpSpPr>
        <p:grpSpPr>
          <a:xfrm>
            <a:off x="4876800" y="3810000"/>
            <a:ext cx="3886200" cy="838200"/>
            <a:chOff x="3654133" y="2711566"/>
            <a:chExt cx="4802923" cy="1141160"/>
          </a:xfrm>
        </p:grpSpPr>
        <p:sp>
          <p:nvSpPr>
            <p:cNvPr id="7" name="Rounded Rectangle 6"/>
            <p:cNvSpPr/>
            <p:nvPr/>
          </p:nvSpPr>
          <p:spPr>
            <a:xfrm>
              <a:off x="5820157" y="2711566"/>
              <a:ext cx="2636899" cy="72619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600" dirty="0" smtClean="0">
                  <a:latin typeface="Calibri" panose="020F0502020204030204" pitchFamily="34" charset="0"/>
                </a:rPr>
                <a:t>Import tariffs to reduce imports from abroad</a:t>
              </a:r>
              <a:endParaRPr lang="en-US" sz="1600" dirty="0">
                <a:latin typeface="Calibri" panose="020F0502020204030204" pitchFamily="34" charset="0"/>
              </a:endParaRPr>
            </a:p>
          </p:txBody>
        </p:sp>
        <p:cxnSp>
          <p:nvCxnSpPr>
            <p:cNvPr id="8" name="Straight Arrow Connector 7"/>
            <p:cNvCxnSpPr>
              <a:stCxn id="19" idx="3"/>
              <a:endCxn id="7" idx="1"/>
            </p:cNvCxnSpPr>
            <p:nvPr/>
          </p:nvCxnSpPr>
          <p:spPr>
            <a:xfrm flipV="1">
              <a:off x="3654133" y="3074664"/>
              <a:ext cx="2166024" cy="77806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p:cNvGrpSpPr/>
          <p:nvPr/>
        </p:nvGrpSpPr>
        <p:grpSpPr>
          <a:xfrm>
            <a:off x="4343400" y="3505200"/>
            <a:ext cx="1905000" cy="990600"/>
            <a:chOff x="4857135" y="3997546"/>
            <a:chExt cx="2302614" cy="2478660"/>
          </a:xfrm>
        </p:grpSpPr>
        <p:sp>
          <p:nvSpPr>
            <p:cNvPr id="11" name="Rounded Rectangle 10"/>
            <p:cNvSpPr/>
            <p:nvPr/>
          </p:nvSpPr>
          <p:spPr>
            <a:xfrm>
              <a:off x="5133449" y="3997546"/>
              <a:ext cx="2026300" cy="133466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dirty="0" smtClean="0">
                  <a:latin typeface="Calibri" panose="020F0502020204030204" pitchFamily="34" charset="0"/>
                </a:rPr>
                <a:t>Expenditure taxes, such as VAT</a:t>
              </a:r>
              <a:endParaRPr lang="en-US" sz="1600" dirty="0">
                <a:latin typeface="Calibri" panose="020F0502020204030204" pitchFamily="34" charset="0"/>
              </a:endParaRPr>
            </a:p>
          </p:txBody>
        </p:sp>
        <p:cxnSp>
          <p:nvCxnSpPr>
            <p:cNvPr id="12" name="Straight Arrow Connector 11"/>
            <p:cNvCxnSpPr>
              <a:stCxn id="19" idx="0"/>
              <a:endCxn id="11" idx="2"/>
            </p:cNvCxnSpPr>
            <p:nvPr/>
          </p:nvCxnSpPr>
          <p:spPr>
            <a:xfrm rot="5400000" flipH="1" flipV="1">
              <a:off x="4929868" y="5259476"/>
              <a:ext cx="1143997" cy="128946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304800" y="3810000"/>
            <a:ext cx="3505200" cy="838200"/>
            <a:chOff x="-174341" y="4917253"/>
            <a:chExt cx="4141552" cy="1914213"/>
          </a:xfrm>
        </p:grpSpPr>
        <p:sp>
          <p:nvSpPr>
            <p:cNvPr id="14" name="Rounded Rectangle 13"/>
            <p:cNvSpPr/>
            <p:nvPr/>
          </p:nvSpPr>
          <p:spPr>
            <a:xfrm>
              <a:off x="-174341" y="4917253"/>
              <a:ext cx="2340877" cy="174019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dirty="0" smtClean="0">
                  <a:latin typeface="Calibri" panose="020F0502020204030204" pitchFamily="34" charset="0"/>
                </a:rPr>
                <a:t>Income tax reduces consumers’ disposable incomes</a:t>
              </a:r>
              <a:endParaRPr lang="en-US" sz="1200" dirty="0">
                <a:latin typeface="Calibri" panose="020F0502020204030204" pitchFamily="34" charset="0"/>
              </a:endParaRPr>
            </a:p>
          </p:txBody>
        </p:sp>
        <p:cxnSp>
          <p:nvCxnSpPr>
            <p:cNvPr id="15" name="Straight Arrow Connector 14"/>
            <p:cNvCxnSpPr>
              <a:stCxn id="19" idx="1"/>
              <a:endCxn id="14" idx="3"/>
            </p:cNvCxnSpPr>
            <p:nvPr/>
          </p:nvCxnSpPr>
          <p:spPr>
            <a:xfrm rot="10800000">
              <a:off x="2166536" y="5787350"/>
              <a:ext cx="1800675" cy="104411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2438400" y="3539526"/>
            <a:ext cx="1905000" cy="956276"/>
            <a:chOff x="4405808" y="4182515"/>
            <a:chExt cx="2478876" cy="1368784"/>
          </a:xfrm>
        </p:grpSpPr>
        <p:sp>
          <p:nvSpPr>
            <p:cNvPr id="17" name="Rounded Rectangle 16"/>
            <p:cNvSpPr/>
            <p:nvPr/>
          </p:nvSpPr>
          <p:spPr>
            <a:xfrm>
              <a:off x="4405808" y="4182515"/>
              <a:ext cx="2181411" cy="714359"/>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dirty="0" smtClean="0">
                  <a:latin typeface="Calibri" panose="020F0502020204030204" pitchFamily="34" charset="0"/>
                </a:rPr>
                <a:t>Corporation tax on company profit</a:t>
              </a:r>
              <a:endParaRPr lang="en-US" sz="1600" dirty="0">
                <a:latin typeface="Calibri" panose="020F0502020204030204" pitchFamily="34" charset="0"/>
              </a:endParaRPr>
            </a:p>
          </p:txBody>
        </p:sp>
        <p:cxnSp>
          <p:nvCxnSpPr>
            <p:cNvPr id="18" name="Straight Arrow Connector 17"/>
            <p:cNvCxnSpPr>
              <a:stCxn id="19" idx="0"/>
              <a:endCxn id="17" idx="2"/>
            </p:cNvCxnSpPr>
            <p:nvPr/>
          </p:nvCxnSpPr>
          <p:spPr>
            <a:xfrm rot="16200000" flipV="1">
              <a:off x="5863388" y="4530002"/>
              <a:ext cx="654422" cy="138817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9" name="Rounded Rectangle 18"/>
          <p:cNvSpPr/>
          <p:nvPr/>
        </p:nvSpPr>
        <p:spPr>
          <a:xfrm>
            <a:off x="3810000" y="4495800"/>
            <a:ext cx="1066800" cy="304800"/>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Taxes</a:t>
            </a:r>
            <a:endParaRPr lang="en-US" b="1" dirty="0">
              <a:latin typeface="Calibri" panose="020F0502020204030204" pitchFamily="34" charset="0"/>
            </a:endParaRPr>
          </a:p>
        </p:txBody>
      </p:sp>
      <p:sp>
        <p:nvSpPr>
          <p:cNvPr id="43" name="Rounded Rectangle 42"/>
          <p:cNvSpPr/>
          <p:nvPr/>
        </p:nvSpPr>
        <p:spPr>
          <a:xfrm>
            <a:off x="609600" y="6248400"/>
            <a:ext cx="7543800" cy="3048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Government spending decisions can have a great impact on certain businesses</a:t>
            </a:r>
            <a:endParaRPr lang="en-US" sz="1400" dirty="0">
              <a:latin typeface="Calibri" panose="020F0502020204030204" pitchFamily="34" charset="0"/>
            </a:endParaRPr>
          </a:p>
        </p:txBody>
      </p:sp>
      <p:cxnSp>
        <p:nvCxnSpPr>
          <p:cNvPr id="71" name="Straight Arrow Connector 70"/>
          <p:cNvCxnSpPr>
            <a:stCxn id="19" idx="2"/>
            <a:endCxn id="43" idx="0"/>
          </p:cNvCxnSpPr>
          <p:nvPr/>
        </p:nvCxnSpPr>
        <p:spPr>
          <a:xfrm rot="16200000" flipH="1">
            <a:off x="3638550" y="5505450"/>
            <a:ext cx="1447800" cy="381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Rounded Rectangle 4"/>
          <p:cNvSpPr/>
          <p:nvPr/>
        </p:nvSpPr>
        <p:spPr>
          <a:xfrm>
            <a:off x="2438400" y="5105400"/>
            <a:ext cx="3733800" cy="381000"/>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GOVERNMENT TAXES AND SPENDING</a:t>
            </a:r>
            <a:endParaRPr lang="en-US" b="1" dirty="0">
              <a:latin typeface="Calibri" panose="020F0502020204030204" pitchFamily="34" charset="0"/>
            </a:endParaRPr>
          </a:p>
        </p:txBody>
      </p:sp>
      <p:sp>
        <p:nvSpPr>
          <p:cNvPr id="20" name="Rounded Rectangle 19"/>
          <p:cNvSpPr/>
          <p:nvPr/>
        </p:nvSpPr>
        <p:spPr>
          <a:xfrm>
            <a:off x="3733800" y="5715000"/>
            <a:ext cx="1219200" cy="304800"/>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Spending</a:t>
            </a:r>
            <a:endParaRPr lang="en-US" b="1" dirty="0">
              <a:latin typeface="Calibri" panose="020F050202020403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3600" dirty="0" smtClean="0"/>
              <a:t>6.1.4 – Monetary Policy – Interest rates</a:t>
            </a:r>
            <a:endParaRPr lang="en-GB" sz="36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324</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5"/>
            <a:ext cx="6477000" cy="5509200"/>
          </a:xfrm>
          <a:prstGeom prst="rect">
            <a:avLst/>
          </a:prstGeom>
        </p:spPr>
        <p:txBody>
          <a:bodyPr wrap="square">
            <a:spAutoFit/>
          </a:bodyPr>
          <a:lstStyle/>
          <a:p>
            <a:pPr marL="285750" indent="-285750">
              <a:buClr>
                <a:srgbClr val="00B050"/>
              </a:buClr>
              <a:buFont typeface="Wingdings 3" pitchFamily="18" charset="2"/>
              <a:buChar char=""/>
            </a:pPr>
            <a:r>
              <a:rPr lang="en-GB" sz="1600" dirty="0" smtClean="0"/>
              <a:t>An interest rate is the cost of borrowing money. In most countries, the level of interest rates is fixed by the government or the central bank via </a:t>
            </a:r>
            <a:r>
              <a:rPr lang="en-GB" sz="1600" b="1" dirty="0" smtClean="0"/>
              <a:t>monetary policy</a:t>
            </a:r>
            <a:r>
              <a:rPr lang="en-GB" sz="1600" dirty="0" smtClean="0"/>
              <a:t>. In some societies, the charging and payment of interest is against the customs and traditions of the population. In most countries, however, businesses and individuals can borrow money, from a bank for example, and they will have to pay interest on the loan.</a:t>
            </a:r>
          </a:p>
          <a:p>
            <a:pPr marL="285750" indent="-285750">
              <a:buClr>
                <a:srgbClr val="00B050"/>
              </a:buClr>
              <a:buFont typeface="Wingdings 3" pitchFamily="18" charset="2"/>
              <a:buChar char=""/>
            </a:pPr>
            <a:r>
              <a:rPr lang="en-GB" sz="1600" dirty="0" smtClean="0"/>
              <a:t>The following are likely to be the main effects of higher interest rates:</a:t>
            </a:r>
          </a:p>
          <a:p>
            <a:pPr marL="396875" indent="-220663">
              <a:buClr>
                <a:srgbClr val="00B050"/>
              </a:buClr>
              <a:buFont typeface="Arial" pitchFamily="34" charset="0"/>
              <a:buChar char="•"/>
            </a:pPr>
            <a:r>
              <a:rPr lang="en-GB" sz="1600" dirty="0" smtClean="0"/>
              <a:t>Firms with existing variable interest loans may have to pay more in interest to the banks. This will reduce their profits. Lower profits mean less is available to distribute to the owners and less is retained for business expansion.</a:t>
            </a:r>
          </a:p>
          <a:p>
            <a:pPr marL="396875" indent="-220663">
              <a:buClr>
                <a:srgbClr val="00B050"/>
              </a:buClr>
              <a:buFont typeface="Arial" pitchFamily="34" charset="0"/>
              <a:buChar char="•"/>
            </a:pPr>
            <a:r>
              <a:rPr lang="en-GB" sz="1600" dirty="0" smtClean="0"/>
              <a:t>Managers thinking about borrowing money to expand their business may delay their decision. New investment in business activity will be reduced, Fewer new factories and offices will be built. Entrepreneurs hoping to start a new business may not now be able to afford to borrow the capital needed.</a:t>
            </a:r>
          </a:p>
          <a:p>
            <a:pPr marL="396875" indent="-220663">
              <a:buClr>
                <a:srgbClr val="00B050"/>
              </a:buClr>
              <a:buFont typeface="Arial" pitchFamily="34" charset="0"/>
              <a:buChar char="•"/>
            </a:pPr>
            <a:r>
              <a:rPr lang="en-GB" sz="1600" dirty="0" smtClean="0"/>
              <a:t>If consumers have taken out loan, such as mortgages to buy their houses, then the higher interest payments will reduce their available income. Demand for all goods and services could fall as consumers have less money to spend.</a:t>
            </a:r>
          </a:p>
        </p:txBody>
      </p:sp>
      <p:pic>
        <p:nvPicPr>
          <p:cNvPr id="55298" name="Picture 2" descr="http://www.tradingeconomics.com/charts/og.png?url=/egypt/interest-rate"/>
          <p:cNvPicPr>
            <a:picLocks noChangeAspect="1" noChangeArrowheads="1"/>
          </p:cNvPicPr>
          <p:nvPr/>
        </p:nvPicPr>
        <p:blipFill>
          <a:blip r:embed="rId3"/>
          <a:srcRect/>
          <a:stretch>
            <a:fillRect/>
          </a:stretch>
        </p:blipFill>
        <p:spPr bwMode="auto">
          <a:xfrm>
            <a:off x="6712324" y="1143001"/>
            <a:ext cx="2126876" cy="990600"/>
          </a:xfrm>
          <a:prstGeom prst="rect">
            <a:avLst/>
          </a:prstGeom>
          <a:noFill/>
        </p:spPr>
      </p:pic>
      <p:pic>
        <p:nvPicPr>
          <p:cNvPr id="55300" name="Picture 4" descr="http://www.dailynewsegypt.com/app/uploads/2012/07/5-1-photo-11930-central-bank-of-egypt-300x214.jpg"/>
          <p:cNvPicPr>
            <a:picLocks noChangeAspect="1" noChangeArrowheads="1"/>
          </p:cNvPicPr>
          <p:nvPr/>
        </p:nvPicPr>
        <p:blipFill>
          <a:blip r:embed="rId4"/>
          <a:srcRect/>
          <a:stretch>
            <a:fillRect/>
          </a:stretch>
        </p:blipFill>
        <p:spPr bwMode="auto">
          <a:xfrm>
            <a:off x="6781800" y="2362200"/>
            <a:ext cx="2019300" cy="1440434"/>
          </a:xfrm>
          <a:prstGeom prst="rect">
            <a:avLst/>
          </a:prstGeom>
          <a:noFill/>
        </p:spPr>
      </p:pic>
      <p:pic>
        <p:nvPicPr>
          <p:cNvPr id="55301" name="Picture 5">
            <a:hlinkClick r:id="rId5"/>
          </p:cNvPr>
          <p:cNvPicPr>
            <a:picLocks noChangeAspect="1" noChangeArrowheads="1"/>
          </p:cNvPicPr>
          <p:nvPr/>
        </p:nvPicPr>
        <p:blipFill>
          <a:blip r:embed="rId6" cstate="print"/>
          <a:srcRect l="11875" t="9000" r="37500" b="7000"/>
          <a:stretch>
            <a:fillRect/>
          </a:stretch>
        </p:blipFill>
        <p:spPr bwMode="auto">
          <a:xfrm>
            <a:off x="6760029" y="4114800"/>
            <a:ext cx="2057400" cy="2133600"/>
          </a:xfrm>
          <a:prstGeom prst="rect">
            <a:avLst/>
          </a:prstGeom>
          <a:noFill/>
          <a:ln w="9525">
            <a:noFill/>
            <a:miter lim="800000"/>
            <a:headEnd/>
            <a:tailEnd/>
          </a:ln>
          <a:effectLst/>
        </p:spPr>
      </p:pic>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3600" dirty="0" smtClean="0"/>
              <a:t>6.1.4 – Monetary Policy – Interest rates</a:t>
            </a:r>
            <a:endParaRPr lang="en-GB" sz="36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324</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5"/>
            <a:ext cx="8534400" cy="2708434"/>
          </a:xfrm>
          <a:prstGeom prst="rect">
            <a:avLst/>
          </a:prstGeom>
        </p:spPr>
        <p:txBody>
          <a:bodyPr wrap="square">
            <a:spAutoFit/>
          </a:bodyPr>
          <a:lstStyle/>
          <a:p>
            <a:pPr marL="396875" indent="-220663">
              <a:buClr>
                <a:srgbClr val="00B050"/>
              </a:buClr>
              <a:buFont typeface="Arial" pitchFamily="34" charset="0"/>
              <a:buChar char="•"/>
            </a:pPr>
            <a:r>
              <a:rPr lang="en-GB" sz="1400" dirty="0" smtClean="0"/>
              <a:t>In addition, if the business makes expensive consumer items like cars or if they build houses then they will notice that consumer demand will fall for another reason. Consumers will be unwilling to borrow money to buy these expensive items if interest rates are higher. These businesses may have to reduce output and make workers redundant.</a:t>
            </a:r>
          </a:p>
          <a:p>
            <a:pPr marL="396875" indent="-220663">
              <a:buClr>
                <a:srgbClr val="00B050"/>
              </a:buClr>
              <a:buFont typeface="Arial" pitchFamily="34" charset="0"/>
              <a:buChar char="•"/>
            </a:pPr>
            <a:r>
              <a:rPr lang="en-GB" sz="1400" dirty="0" smtClean="0"/>
              <a:t>Higher interest rates in one country will encourage foreign banks and individuals to deposit their capital in that country. They will be able to earn higher interest on their capital. By switching their money into this country’s currency they are increasing demand for it. The exchange rate will rise – this is called </a:t>
            </a:r>
            <a:r>
              <a:rPr lang="en-GB" sz="1400" b="1" dirty="0" smtClean="0">
                <a:solidFill>
                  <a:srgbClr val="FF0000"/>
                </a:solidFill>
              </a:rPr>
              <a:t>exchange rate appreciation</a:t>
            </a:r>
            <a:r>
              <a:rPr lang="en-GB" sz="1400" dirty="0" smtClean="0"/>
              <a:t>. This will have the effect of making imported goods appear cheaper and exports will now be more expensive. The opposite effect, if the exchange rate of a currency declines, is called </a:t>
            </a:r>
            <a:r>
              <a:rPr lang="en-GB" sz="1400" b="1" dirty="0" smtClean="0">
                <a:solidFill>
                  <a:srgbClr val="FF0000"/>
                </a:solidFill>
              </a:rPr>
              <a:t>exchange rate depreciation</a:t>
            </a:r>
            <a:r>
              <a:rPr lang="en-GB" sz="1400" b="1" dirty="0" smtClean="0"/>
              <a:t>.</a:t>
            </a:r>
            <a:br>
              <a:rPr lang="en-GB" sz="1400" b="1" dirty="0" smtClean="0"/>
            </a:br>
            <a:endParaRPr lang="en-GB" sz="1400" b="1" dirty="0" smtClean="0"/>
          </a:p>
          <a:p>
            <a:pPr>
              <a:buClr>
                <a:srgbClr val="00B050"/>
              </a:buClr>
            </a:pPr>
            <a:r>
              <a:rPr lang="en-GB" sz="1600" b="1" dirty="0" smtClean="0"/>
              <a:t>Revision Summary – Interest rates</a:t>
            </a:r>
            <a:endParaRPr lang="en-GB" sz="1600" dirty="0" smtClean="0"/>
          </a:p>
        </p:txBody>
      </p:sp>
      <p:grpSp>
        <p:nvGrpSpPr>
          <p:cNvPr id="5" name="Group 4"/>
          <p:cNvGrpSpPr/>
          <p:nvPr/>
        </p:nvGrpSpPr>
        <p:grpSpPr>
          <a:xfrm>
            <a:off x="5334000" y="4191000"/>
            <a:ext cx="3429000" cy="914400"/>
            <a:chOff x="4219183" y="2711564"/>
            <a:chExt cx="4237873" cy="1244901"/>
          </a:xfrm>
        </p:grpSpPr>
        <p:sp>
          <p:nvSpPr>
            <p:cNvPr id="6" name="Rounded Rectangle 5"/>
            <p:cNvSpPr/>
            <p:nvPr/>
          </p:nvSpPr>
          <p:spPr>
            <a:xfrm>
              <a:off x="5255108" y="2711564"/>
              <a:ext cx="3201948" cy="1244901"/>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latin typeface="Calibri" panose="020F0502020204030204" pitchFamily="34" charset="0"/>
                </a:rPr>
                <a:t>Business may be less willing to borrow to pay for investment / expansion</a:t>
              </a:r>
              <a:endParaRPr lang="en-US" dirty="0">
                <a:latin typeface="Calibri" panose="020F0502020204030204" pitchFamily="34" charset="0"/>
              </a:endParaRPr>
            </a:p>
          </p:txBody>
        </p:sp>
        <p:cxnSp>
          <p:nvCxnSpPr>
            <p:cNvPr id="7" name="Straight Arrow Connector 6"/>
            <p:cNvCxnSpPr>
              <a:stCxn id="12" idx="3"/>
              <a:endCxn id="6" idx="1"/>
            </p:cNvCxnSpPr>
            <p:nvPr/>
          </p:nvCxnSpPr>
          <p:spPr>
            <a:xfrm flipV="1">
              <a:off x="4219183" y="3334015"/>
              <a:ext cx="1035925" cy="36309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04800" y="4191000"/>
            <a:ext cx="2895600" cy="762000"/>
            <a:chOff x="-174341" y="4917253"/>
            <a:chExt cx="3421282" cy="1740194"/>
          </a:xfrm>
        </p:grpSpPr>
        <p:sp>
          <p:nvSpPr>
            <p:cNvPr id="10" name="Rounded Rectangle 9"/>
            <p:cNvSpPr/>
            <p:nvPr/>
          </p:nvSpPr>
          <p:spPr>
            <a:xfrm>
              <a:off x="-174341" y="4917253"/>
              <a:ext cx="2340877" cy="174019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dirty="0" smtClean="0">
                  <a:latin typeface="Calibri" panose="020F0502020204030204" pitchFamily="34" charset="0"/>
                </a:rPr>
                <a:t>Higher Cost of interest on loans</a:t>
              </a:r>
              <a:endParaRPr lang="en-US" sz="1600" dirty="0">
                <a:latin typeface="Calibri" panose="020F0502020204030204" pitchFamily="34" charset="0"/>
              </a:endParaRPr>
            </a:p>
          </p:txBody>
        </p:sp>
        <p:cxnSp>
          <p:nvCxnSpPr>
            <p:cNvPr id="11" name="Straight Arrow Connector 10"/>
            <p:cNvCxnSpPr>
              <a:stCxn id="12" idx="1"/>
              <a:endCxn id="10" idx="3"/>
            </p:cNvCxnSpPr>
            <p:nvPr/>
          </p:nvCxnSpPr>
          <p:spPr>
            <a:xfrm rot="10800000">
              <a:off x="2166536" y="5787350"/>
              <a:ext cx="1080405" cy="7830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2" name="Rounded Rectangle 11"/>
          <p:cNvSpPr/>
          <p:nvPr/>
        </p:nvSpPr>
        <p:spPr>
          <a:xfrm>
            <a:off x="3200400" y="4495800"/>
            <a:ext cx="2133600" cy="838200"/>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EFFECTS ON BUSINESS OF HIGHER INTEREST RATES</a:t>
            </a:r>
            <a:endParaRPr lang="en-US" sz="1600" b="1" dirty="0">
              <a:latin typeface="Calibri" panose="020F0502020204030204" pitchFamily="34" charset="0"/>
            </a:endParaRPr>
          </a:p>
        </p:txBody>
      </p:sp>
      <p:grpSp>
        <p:nvGrpSpPr>
          <p:cNvPr id="13" name="Group 12"/>
          <p:cNvGrpSpPr/>
          <p:nvPr/>
        </p:nvGrpSpPr>
        <p:grpSpPr>
          <a:xfrm>
            <a:off x="5334000" y="4991100"/>
            <a:ext cx="3429000" cy="1181100"/>
            <a:chOff x="4219183" y="2140988"/>
            <a:chExt cx="4237873" cy="1607999"/>
          </a:xfrm>
        </p:grpSpPr>
        <p:sp>
          <p:nvSpPr>
            <p:cNvPr id="14" name="Rounded Rectangle 13"/>
            <p:cNvSpPr/>
            <p:nvPr/>
          </p:nvSpPr>
          <p:spPr>
            <a:xfrm>
              <a:off x="5349282" y="2711568"/>
              <a:ext cx="3107774" cy="1037419"/>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latin typeface="Calibri" panose="020F0502020204030204" pitchFamily="34" charset="0"/>
                </a:rPr>
                <a:t>Less consumer borrowing to buy expensive products</a:t>
              </a:r>
              <a:endParaRPr lang="en-US" dirty="0">
                <a:latin typeface="Calibri" panose="020F0502020204030204" pitchFamily="34" charset="0"/>
              </a:endParaRPr>
            </a:p>
          </p:txBody>
        </p:sp>
        <p:cxnSp>
          <p:nvCxnSpPr>
            <p:cNvPr id="15" name="Straight Arrow Connector 14"/>
            <p:cNvCxnSpPr>
              <a:stCxn id="12" idx="3"/>
              <a:endCxn id="14" idx="1"/>
            </p:cNvCxnSpPr>
            <p:nvPr/>
          </p:nvCxnSpPr>
          <p:spPr>
            <a:xfrm>
              <a:off x="4219183" y="2140988"/>
              <a:ext cx="1130099" cy="10892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304800" y="4991100"/>
            <a:ext cx="2895600" cy="1295400"/>
            <a:chOff x="-84307" y="3873137"/>
            <a:chExt cx="3421282" cy="2958329"/>
          </a:xfrm>
        </p:grpSpPr>
        <p:sp>
          <p:nvSpPr>
            <p:cNvPr id="17" name="Rounded Rectangle 16"/>
            <p:cNvSpPr/>
            <p:nvPr/>
          </p:nvSpPr>
          <p:spPr>
            <a:xfrm>
              <a:off x="-84307" y="4917253"/>
              <a:ext cx="2340877" cy="191421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Consumers’ incomes available to spend fall</a:t>
              </a:r>
              <a:endParaRPr lang="en-US" sz="1400" dirty="0">
                <a:latin typeface="Calibri" panose="020F0502020204030204" pitchFamily="34" charset="0"/>
              </a:endParaRPr>
            </a:p>
          </p:txBody>
        </p:sp>
        <p:cxnSp>
          <p:nvCxnSpPr>
            <p:cNvPr id="18" name="Straight Arrow Connector 17"/>
            <p:cNvCxnSpPr>
              <a:stCxn id="12" idx="1"/>
              <a:endCxn id="17" idx="3"/>
            </p:cNvCxnSpPr>
            <p:nvPr/>
          </p:nvCxnSpPr>
          <p:spPr>
            <a:xfrm rot="10800000" flipV="1">
              <a:off x="2256570" y="3873137"/>
              <a:ext cx="1080405" cy="200122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4" name="Rounded Rectangle 43"/>
          <p:cNvSpPr/>
          <p:nvPr/>
        </p:nvSpPr>
        <p:spPr>
          <a:xfrm>
            <a:off x="3200400" y="5791200"/>
            <a:ext cx="2133600" cy="6096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Could lead to higher exchange rate</a:t>
            </a:r>
            <a:endParaRPr lang="en-US" sz="1400" dirty="0">
              <a:latin typeface="Calibri" panose="020F0502020204030204" pitchFamily="34" charset="0"/>
            </a:endParaRPr>
          </a:p>
        </p:txBody>
      </p:sp>
      <p:cxnSp>
        <p:nvCxnSpPr>
          <p:cNvPr id="46" name="Straight Arrow Connector 45"/>
          <p:cNvCxnSpPr>
            <a:stCxn id="12" idx="2"/>
            <a:endCxn id="44" idx="0"/>
          </p:cNvCxnSpPr>
          <p:nvPr/>
        </p:nvCxnSpPr>
        <p:spPr>
          <a:xfrm rot="5400000">
            <a:off x="4038600" y="5562600"/>
            <a:ext cx="457200" cy="158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4000" dirty="0" smtClean="0"/>
              <a:t>6.1.4 – Supply Side Policy</a:t>
            </a:r>
            <a:endParaRPr lang="en-GB" sz="40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325</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5"/>
            <a:ext cx="8534400" cy="5632311"/>
          </a:xfrm>
          <a:prstGeom prst="rect">
            <a:avLst/>
          </a:prstGeom>
        </p:spPr>
        <p:txBody>
          <a:bodyPr wrap="square">
            <a:spAutoFit/>
          </a:bodyPr>
          <a:lstStyle/>
          <a:p>
            <a:pPr marL="220663" indent="-220663">
              <a:buClr>
                <a:srgbClr val="00B050"/>
              </a:buClr>
              <a:buFont typeface="Wingdings 3" pitchFamily="18" charset="2"/>
              <a:buChar char=""/>
            </a:pPr>
            <a:r>
              <a:rPr lang="en-GB" sz="1440" dirty="0" smtClean="0"/>
              <a:t>In recent years many governments have tried to make the economy of their country more efficient. They aim to increase the competitiveness of their industries against those from other countries. This would allow the business to expand, produce more and employ more workers. Some of the policies which have been used to achieve these aims are listed below – they are called Supply Side Policies because they are trying to improve the efficient supply of goods and services.</a:t>
            </a:r>
          </a:p>
          <a:p>
            <a:pPr marL="341313" indent="-155575">
              <a:buClr>
                <a:srgbClr val="00B050"/>
              </a:buClr>
              <a:buFont typeface="Arial" pitchFamily="34" charset="0"/>
              <a:buChar char="•"/>
            </a:pPr>
            <a:r>
              <a:rPr lang="en-GB" sz="1440" b="1" i="1" dirty="0" smtClean="0"/>
              <a:t>Privatisation</a:t>
            </a:r>
            <a:r>
              <a:rPr lang="en-GB" sz="1440" i="1" dirty="0" smtClean="0"/>
              <a:t> – </a:t>
            </a:r>
            <a:r>
              <a:rPr lang="en-GB" sz="1440" dirty="0" smtClean="0"/>
              <a:t>this is are. The aim is to use the profit motive to improve business efficiency.</a:t>
            </a:r>
          </a:p>
          <a:p>
            <a:pPr marL="341313" indent="-155575">
              <a:buClr>
                <a:srgbClr val="00B050"/>
              </a:buClr>
              <a:buFont typeface="Arial" pitchFamily="34" charset="0"/>
              <a:buChar char="•"/>
            </a:pPr>
            <a:r>
              <a:rPr lang="en-GB" sz="1440" b="1" i="1" dirty="0" smtClean="0"/>
              <a:t>Improve training and education </a:t>
            </a:r>
            <a:r>
              <a:rPr lang="en-GB" sz="1440" i="1" dirty="0" smtClean="0"/>
              <a:t>– </a:t>
            </a:r>
            <a:r>
              <a:rPr lang="en-GB" sz="1440" dirty="0" smtClean="0"/>
              <a:t>governments plan to improve the skills of the country’s workers, particularly in those industries such as computer software which are very often short of skilled staff.</a:t>
            </a:r>
          </a:p>
          <a:p>
            <a:pPr marL="341313" indent="-155575">
              <a:buClr>
                <a:srgbClr val="00B050"/>
              </a:buClr>
              <a:buFont typeface="Arial" pitchFamily="34" charset="0"/>
              <a:buChar char="•"/>
            </a:pPr>
            <a:r>
              <a:rPr lang="en-GB" sz="1440" b="1" i="1" dirty="0" smtClean="0"/>
              <a:t>Increase competition in all industries </a:t>
            </a:r>
            <a:r>
              <a:rPr lang="en-GB" sz="1440" i="1" dirty="0" smtClean="0"/>
              <a:t>– </a:t>
            </a:r>
            <a:r>
              <a:rPr lang="en-GB" sz="1440" dirty="0" smtClean="0"/>
              <a:t>this may be done by reducing government controls over industry or by acting against monopolies.</a:t>
            </a:r>
          </a:p>
          <a:p>
            <a:pPr marL="220663" indent="-220663">
              <a:buClr>
                <a:srgbClr val="00B050"/>
              </a:buClr>
            </a:pPr>
            <a:r>
              <a:rPr lang="en-GB" sz="1440" b="1" dirty="0" smtClean="0">
                <a:solidFill>
                  <a:srgbClr val="FF0000"/>
                </a:solidFill>
              </a:rPr>
              <a:t>Activity 26.3 – Impact of Economic Policies</a:t>
            </a:r>
          </a:p>
          <a:p>
            <a:pPr marL="220663" indent="-220663">
              <a:buClr>
                <a:srgbClr val="00B050"/>
              </a:buClr>
              <a:buFont typeface="Wingdings 3" pitchFamily="18" charset="2"/>
              <a:buChar char=""/>
            </a:pPr>
            <a:r>
              <a:rPr lang="en-GB" sz="1440" dirty="0" smtClean="0">
                <a:solidFill>
                  <a:srgbClr val="FF0000"/>
                </a:solidFill>
              </a:rPr>
              <a:t>You are the managing Director of the largest computer manufacturing company in your country. Your business sells products at home and in foreign markets. Materials are imported from abroad. You employ hundreds of skilled workers to develop, assemble and test the computers. Your business is planning a major expansion program.</a:t>
            </a:r>
          </a:p>
          <a:p>
            <a:pPr marL="220663" indent="-220663">
              <a:buClr>
                <a:srgbClr val="00B050"/>
              </a:buClr>
              <a:buFont typeface="Wingdings 3" pitchFamily="18" charset="2"/>
              <a:buChar char=""/>
            </a:pPr>
            <a:r>
              <a:rPr lang="en-GB" sz="1440" dirty="0" smtClean="0">
                <a:solidFill>
                  <a:srgbClr val="FF0000"/>
                </a:solidFill>
              </a:rPr>
              <a:t>The government of your country has recently announced the following policies. Explain the likely impact of each of these policies on your business.</a:t>
            </a:r>
          </a:p>
          <a:p>
            <a:pPr marL="517525" indent="-285750">
              <a:buClr>
                <a:srgbClr val="00B050"/>
              </a:buClr>
              <a:buFont typeface="+mj-lt"/>
              <a:buAutoNum type="alphaLcParenR"/>
            </a:pPr>
            <a:r>
              <a:rPr lang="en-GB" sz="1440" dirty="0" smtClean="0">
                <a:solidFill>
                  <a:srgbClr val="FF0000"/>
                </a:solidFill>
              </a:rPr>
              <a:t>A reduction in income taxes on high income earners.</a:t>
            </a:r>
          </a:p>
          <a:p>
            <a:pPr marL="517525" indent="-285750">
              <a:buClr>
                <a:srgbClr val="00B050"/>
              </a:buClr>
              <a:buFont typeface="+mj-lt"/>
              <a:buAutoNum type="alphaLcParenR"/>
            </a:pPr>
            <a:r>
              <a:rPr lang="en-GB" sz="1440" dirty="0" smtClean="0">
                <a:solidFill>
                  <a:srgbClr val="FF0000"/>
                </a:solidFill>
              </a:rPr>
              <a:t>Lower corporation tax rates</a:t>
            </a:r>
          </a:p>
          <a:p>
            <a:pPr marL="517525" indent="-285750">
              <a:buClr>
                <a:srgbClr val="00B050"/>
              </a:buClr>
              <a:buFont typeface="+mj-lt"/>
              <a:buAutoNum type="alphaLcParenR"/>
            </a:pPr>
            <a:r>
              <a:rPr lang="en-GB" sz="1440" dirty="0" smtClean="0">
                <a:solidFill>
                  <a:srgbClr val="FF0000"/>
                </a:solidFill>
              </a:rPr>
              <a:t>Higher import tariffs on all imports</a:t>
            </a:r>
          </a:p>
          <a:p>
            <a:pPr marL="517525" indent="-285750">
              <a:buClr>
                <a:srgbClr val="00B050"/>
              </a:buClr>
              <a:buFont typeface="+mj-lt"/>
              <a:buAutoNum type="alphaLcParenR"/>
            </a:pPr>
            <a:r>
              <a:rPr lang="en-GB" sz="1440" dirty="0" smtClean="0">
                <a:solidFill>
                  <a:srgbClr val="FF0000"/>
                </a:solidFill>
              </a:rPr>
              <a:t>Higher interest rates</a:t>
            </a:r>
          </a:p>
          <a:p>
            <a:pPr marL="517525" indent="-285750">
              <a:buClr>
                <a:srgbClr val="00B050"/>
              </a:buClr>
              <a:buFont typeface="+mj-lt"/>
              <a:buAutoNum type="alphaLcParenR"/>
            </a:pPr>
            <a:r>
              <a:rPr lang="en-GB" sz="1440" dirty="0" smtClean="0">
                <a:solidFill>
                  <a:srgbClr val="FF0000"/>
                </a:solidFill>
              </a:rPr>
              <a:t>Higher expenditure taxes on luxury goods</a:t>
            </a:r>
          </a:p>
          <a:p>
            <a:pPr marL="517525" indent="-285750">
              <a:buClr>
                <a:srgbClr val="00B050"/>
              </a:buClr>
              <a:buFont typeface="+mj-lt"/>
              <a:buAutoNum type="alphaLcParenR"/>
            </a:pPr>
            <a:r>
              <a:rPr lang="en-GB" sz="1440" dirty="0" smtClean="0">
                <a:solidFill>
                  <a:srgbClr val="FF0000"/>
                </a:solidFill>
              </a:rPr>
              <a:t>New training colleges to increase the supply of qualified workers</a:t>
            </a:r>
          </a:p>
          <a:p>
            <a:pPr marL="517525" indent="-285750">
              <a:buClr>
                <a:srgbClr val="00B050"/>
              </a:buClr>
              <a:buFont typeface="+mj-lt"/>
              <a:buAutoNum type="alphaLcParenR"/>
            </a:pPr>
            <a:r>
              <a:rPr lang="en-GB" sz="1440" dirty="0" smtClean="0">
                <a:solidFill>
                  <a:srgbClr val="FF0000"/>
                </a:solidFill>
              </a:rPr>
              <a:t>Strict controls on monopoly businesses to encourage new businesses to be formed.</a:t>
            </a:r>
          </a:p>
        </p:txBody>
      </p:sp>
      <p:sp>
        <p:nvSpPr>
          <p:cNvPr id="20" name="TextBox 19"/>
          <p:cNvSpPr txBox="1"/>
          <p:nvPr/>
        </p:nvSpPr>
        <p:spPr>
          <a:xfrm>
            <a:off x="8458200" y="5181600"/>
            <a:ext cx="381000" cy="646331"/>
          </a:xfrm>
          <a:prstGeom prst="rect">
            <a:avLst/>
          </a:prstGeom>
          <a:noFill/>
        </p:spPr>
        <p:txBody>
          <a:bodyPr wrap="square" rtlCol="0">
            <a:spAutoFit/>
          </a:bodyPr>
          <a:lstStyle/>
          <a:p>
            <a:r>
              <a:rPr lang="en-US" sz="36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4000" dirty="0" smtClean="0"/>
              <a:t>6.1.4 – Supply Side Policy</a:t>
            </a:r>
            <a:endParaRPr lang="en-GB" sz="40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326</a:t>
            </a:r>
            <a:endParaRPr lang="en-GB" sz="2000" b="1" dirty="0">
              <a:latin typeface="Arial" panose="020B0604020202020204" pitchFamily="34" charset="0"/>
              <a:cs typeface="Arial" panose="020B0604020202020204" pitchFamily="34" charset="0"/>
            </a:endParaRPr>
          </a:p>
        </p:txBody>
      </p:sp>
      <p:sp>
        <p:nvSpPr>
          <p:cNvPr id="6" name="Rectangle 5"/>
          <p:cNvSpPr/>
          <p:nvPr/>
        </p:nvSpPr>
        <p:spPr>
          <a:xfrm>
            <a:off x="304800" y="1114485"/>
            <a:ext cx="8534400" cy="400110"/>
          </a:xfrm>
          <a:prstGeom prst="rect">
            <a:avLst/>
          </a:prstGeom>
        </p:spPr>
        <p:txBody>
          <a:bodyPr wrap="square">
            <a:spAutoFit/>
          </a:bodyPr>
          <a:lstStyle/>
          <a:p>
            <a:pPr>
              <a:buClr>
                <a:srgbClr val="00B050"/>
              </a:buClr>
            </a:pPr>
            <a:r>
              <a:rPr lang="en-GB" sz="2000" b="1" dirty="0" smtClean="0"/>
              <a:t>Revision Summary – Government Economic Policies</a:t>
            </a:r>
            <a:endParaRPr lang="en-GB" sz="2000" dirty="0" smtClean="0"/>
          </a:p>
        </p:txBody>
      </p:sp>
      <p:grpSp>
        <p:nvGrpSpPr>
          <p:cNvPr id="7" name="Group 6"/>
          <p:cNvGrpSpPr/>
          <p:nvPr/>
        </p:nvGrpSpPr>
        <p:grpSpPr>
          <a:xfrm>
            <a:off x="5715000" y="4038600"/>
            <a:ext cx="2667000" cy="533400"/>
            <a:chOff x="4690060" y="3541497"/>
            <a:chExt cx="3296124" cy="726192"/>
          </a:xfrm>
        </p:grpSpPr>
        <p:sp>
          <p:nvSpPr>
            <p:cNvPr id="8" name="Rounded Rectangle 7"/>
            <p:cNvSpPr/>
            <p:nvPr/>
          </p:nvSpPr>
          <p:spPr>
            <a:xfrm>
              <a:off x="5631810" y="3541497"/>
              <a:ext cx="2354374" cy="726192"/>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smtClean="0">
                  <a:latin typeface="Calibri" panose="020F0502020204030204" pitchFamily="34" charset="0"/>
                </a:rPr>
                <a:t>Monetary Policy</a:t>
              </a:r>
              <a:endParaRPr lang="en-US" sz="2000" b="1" dirty="0">
                <a:latin typeface="Calibri" panose="020F0502020204030204" pitchFamily="34" charset="0"/>
              </a:endParaRPr>
            </a:p>
          </p:txBody>
        </p:sp>
        <p:cxnSp>
          <p:nvCxnSpPr>
            <p:cNvPr id="10" name="Straight Arrow Connector 9"/>
            <p:cNvCxnSpPr>
              <a:stCxn id="25" idx="3"/>
              <a:endCxn id="8" idx="1"/>
            </p:cNvCxnSpPr>
            <p:nvPr/>
          </p:nvCxnSpPr>
          <p:spPr>
            <a:xfrm>
              <a:off x="4690060" y="3645239"/>
              <a:ext cx="941750" cy="25935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4" name="Rounded Rectangle 13"/>
          <p:cNvSpPr/>
          <p:nvPr/>
        </p:nvSpPr>
        <p:spPr>
          <a:xfrm>
            <a:off x="3352800" y="4953000"/>
            <a:ext cx="2133600" cy="457200"/>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Supply Side Policy</a:t>
            </a:r>
            <a:endParaRPr lang="en-US" sz="2000" b="1" dirty="0">
              <a:latin typeface="Calibri" panose="020F0502020204030204" pitchFamily="34" charset="0"/>
            </a:endParaRPr>
          </a:p>
        </p:txBody>
      </p:sp>
      <p:grpSp>
        <p:nvGrpSpPr>
          <p:cNvPr id="15" name="Group 14"/>
          <p:cNvGrpSpPr/>
          <p:nvPr/>
        </p:nvGrpSpPr>
        <p:grpSpPr>
          <a:xfrm>
            <a:off x="5486400" y="5181600"/>
            <a:ext cx="3352800" cy="990600"/>
            <a:chOff x="4313358" y="2400343"/>
            <a:chExt cx="4143698" cy="1348644"/>
          </a:xfrm>
        </p:grpSpPr>
        <p:sp>
          <p:nvSpPr>
            <p:cNvPr id="16" name="Rounded Rectangle 15"/>
            <p:cNvSpPr/>
            <p:nvPr/>
          </p:nvSpPr>
          <p:spPr>
            <a:xfrm>
              <a:off x="5349282" y="2919052"/>
              <a:ext cx="3107774" cy="829935"/>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smtClean="0">
                  <a:latin typeface="Calibri" panose="020F0502020204030204" pitchFamily="34" charset="0"/>
                </a:rPr>
                <a:t>Training and education programs for workers</a:t>
              </a:r>
              <a:endParaRPr lang="en-US" b="1" dirty="0">
                <a:latin typeface="Calibri" panose="020F0502020204030204" pitchFamily="34" charset="0"/>
              </a:endParaRPr>
            </a:p>
          </p:txBody>
        </p:sp>
        <p:cxnSp>
          <p:nvCxnSpPr>
            <p:cNvPr id="17" name="Straight Arrow Connector 16"/>
            <p:cNvCxnSpPr>
              <a:stCxn id="14" idx="3"/>
              <a:endCxn id="16" idx="1"/>
            </p:cNvCxnSpPr>
            <p:nvPr/>
          </p:nvCxnSpPr>
          <p:spPr>
            <a:xfrm>
              <a:off x="4313358" y="2400343"/>
              <a:ext cx="1035925" cy="93367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381000" y="5181600"/>
            <a:ext cx="2971800" cy="1104900"/>
            <a:chOff x="-84307" y="4308185"/>
            <a:chExt cx="3511316" cy="2523281"/>
          </a:xfrm>
        </p:grpSpPr>
        <p:sp>
          <p:nvSpPr>
            <p:cNvPr id="19" name="Rounded Rectangle 18"/>
            <p:cNvSpPr/>
            <p:nvPr/>
          </p:nvSpPr>
          <p:spPr>
            <a:xfrm>
              <a:off x="-84307" y="4917253"/>
              <a:ext cx="2520945" cy="191421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Encourage competition and business investment</a:t>
              </a:r>
              <a:endParaRPr lang="en-US" sz="1400" b="1" dirty="0">
                <a:latin typeface="Calibri" panose="020F0502020204030204" pitchFamily="34" charset="0"/>
              </a:endParaRPr>
            </a:p>
          </p:txBody>
        </p:sp>
        <p:cxnSp>
          <p:nvCxnSpPr>
            <p:cNvPr id="21" name="Straight Arrow Connector 20"/>
            <p:cNvCxnSpPr>
              <a:stCxn id="14" idx="1"/>
              <a:endCxn id="19" idx="3"/>
            </p:cNvCxnSpPr>
            <p:nvPr/>
          </p:nvCxnSpPr>
          <p:spPr>
            <a:xfrm rot="10800000" flipV="1">
              <a:off x="2436638" y="4308185"/>
              <a:ext cx="990371" cy="156617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2" name="Rounded Rectangle 21"/>
          <p:cNvSpPr/>
          <p:nvPr/>
        </p:nvSpPr>
        <p:spPr>
          <a:xfrm>
            <a:off x="3352800" y="5867400"/>
            <a:ext cx="2133600" cy="6096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Privatisation</a:t>
            </a:r>
            <a:endParaRPr lang="en-US" sz="1400" b="1" dirty="0">
              <a:latin typeface="Calibri" panose="020F0502020204030204" pitchFamily="34" charset="0"/>
            </a:endParaRPr>
          </a:p>
        </p:txBody>
      </p:sp>
      <p:cxnSp>
        <p:nvCxnSpPr>
          <p:cNvPr id="24" name="Straight Arrow Connector 23"/>
          <p:cNvCxnSpPr>
            <a:stCxn id="14" idx="2"/>
            <a:endCxn id="22" idx="0"/>
          </p:cNvCxnSpPr>
          <p:nvPr/>
        </p:nvCxnSpPr>
        <p:spPr>
          <a:xfrm rot="5400000">
            <a:off x="4191000" y="5638800"/>
            <a:ext cx="457200" cy="158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Rounded Rectangle 24"/>
          <p:cNvSpPr/>
          <p:nvPr/>
        </p:nvSpPr>
        <p:spPr>
          <a:xfrm>
            <a:off x="3124200" y="3733800"/>
            <a:ext cx="2590800" cy="762000"/>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GOVERNMENT ECONOMIC POLICIES</a:t>
            </a:r>
            <a:endParaRPr lang="en-US" sz="2000" b="1" dirty="0">
              <a:latin typeface="Calibri" panose="020F0502020204030204" pitchFamily="34" charset="0"/>
            </a:endParaRPr>
          </a:p>
        </p:txBody>
      </p:sp>
      <p:sp>
        <p:nvSpPr>
          <p:cNvPr id="37" name="Rounded Rectangle 36"/>
          <p:cNvSpPr/>
          <p:nvPr/>
        </p:nvSpPr>
        <p:spPr>
          <a:xfrm>
            <a:off x="457200" y="4038600"/>
            <a:ext cx="1905000" cy="5334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smtClean="0">
                <a:latin typeface="Calibri" panose="020F0502020204030204" pitchFamily="34" charset="0"/>
              </a:rPr>
              <a:t>Fiscal Policy</a:t>
            </a:r>
            <a:endParaRPr lang="en-US" sz="2000" b="1" dirty="0">
              <a:latin typeface="Calibri" panose="020F0502020204030204" pitchFamily="34" charset="0"/>
            </a:endParaRPr>
          </a:p>
        </p:txBody>
      </p:sp>
      <p:cxnSp>
        <p:nvCxnSpPr>
          <p:cNvPr id="39" name="Straight Arrow Connector 38"/>
          <p:cNvCxnSpPr>
            <a:stCxn id="25" idx="1"/>
            <a:endCxn id="37" idx="3"/>
          </p:cNvCxnSpPr>
          <p:nvPr/>
        </p:nvCxnSpPr>
        <p:spPr>
          <a:xfrm rot="10800000" flipV="1">
            <a:off x="2362200" y="4114800"/>
            <a:ext cx="762000" cy="1905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6477000" y="3124200"/>
            <a:ext cx="1905000" cy="5334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smtClean="0">
                <a:latin typeface="Calibri" panose="020F0502020204030204" pitchFamily="34" charset="0"/>
              </a:rPr>
              <a:t>Interest rates</a:t>
            </a:r>
            <a:endParaRPr lang="en-US" sz="2000" b="1" dirty="0">
              <a:latin typeface="Calibri" panose="020F0502020204030204" pitchFamily="34" charset="0"/>
            </a:endParaRPr>
          </a:p>
        </p:txBody>
      </p:sp>
      <p:sp>
        <p:nvSpPr>
          <p:cNvPr id="45" name="Rounded Rectangle 44"/>
          <p:cNvSpPr/>
          <p:nvPr/>
        </p:nvSpPr>
        <p:spPr>
          <a:xfrm>
            <a:off x="4572000" y="1752600"/>
            <a:ext cx="1447800" cy="6858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smtClean="0">
                <a:solidFill>
                  <a:schemeClr val="tx1"/>
                </a:solidFill>
                <a:latin typeface="Calibri" panose="020F0502020204030204" pitchFamily="34" charset="0"/>
              </a:rPr>
              <a:t>Loans to Consumers</a:t>
            </a:r>
            <a:endParaRPr lang="en-US" sz="2000" b="1" dirty="0">
              <a:solidFill>
                <a:schemeClr val="tx1"/>
              </a:solidFill>
              <a:latin typeface="Calibri" panose="020F0502020204030204" pitchFamily="34" charset="0"/>
            </a:endParaRPr>
          </a:p>
        </p:txBody>
      </p:sp>
      <p:sp>
        <p:nvSpPr>
          <p:cNvPr id="46" name="Rounded Rectangle 45"/>
          <p:cNvSpPr/>
          <p:nvPr/>
        </p:nvSpPr>
        <p:spPr>
          <a:xfrm>
            <a:off x="4191000" y="2667000"/>
            <a:ext cx="1295400" cy="6858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smtClean="0">
                <a:solidFill>
                  <a:schemeClr val="tx1"/>
                </a:solidFill>
                <a:latin typeface="Calibri" panose="020F0502020204030204" pitchFamily="34" charset="0"/>
              </a:rPr>
              <a:t>Cost of </a:t>
            </a:r>
            <a:br>
              <a:rPr lang="en-US" sz="2000" b="1" dirty="0" smtClean="0">
                <a:solidFill>
                  <a:schemeClr val="tx1"/>
                </a:solidFill>
                <a:latin typeface="Calibri" panose="020F0502020204030204" pitchFamily="34" charset="0"/>
              </a:rPr>
            </a:br>
            <a:r>
              <a:rPr lang="en-US" sz="2000" b="1" dirty="0" smtClean="0">
                <a:solidFill>
                  <a:schemeClr val="tx1"/>
                </a:solidFill>
                <a:latin typeface="Calibri" panose="020F0502020204030204" pitchFamily="34" charset="0"/>
              </a:rPr>
              <a:t>Borrowing</a:t>
            </a:r>
            <a:endParaRPr lang="en-US" sz="2000" b="1" dirty="0">
              <a:solidFill>
                <a:schemeClr val="tx1"/>
              </a:solidFill>
              <a:latin typeface="Calibri" panose="020F0502020204030204" pitchFamily="34" charset="0"/>
            </a:endParaRPr>
          </a:p>
        </p:txBody>
      </p:sp>
      <p:sp>
        <p:nvSpPr>
          <p:cNvPr id="47" name="Rounded Rectangle 46"/>
          <p:cNvSpPr/>
          <p:nvPr/>
        </p:nvSpPr>
        <p:spPr>
          <a:xfrm>
            <a:off x="6172200" y="1600200"/>
            <a:ext cx="1143000" cy="6858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smtClean="0">
                <a:solidFill>
                  <a:schemeClr val="tx1"/>
                </a:solidFill>
                <a:latin typeface="Calibri" panose="020F0502020204030204" pitchFamily="34" charset="0"/>
              </a:rPr>
              <a:t>Exchange Rates</a:t>
            </a:r>
            <a:endParaRPr lang="en-US" sz="2000" b="1" dirty="0">
              <a:solidFill>
                <a:schemeClr val="tx1"/>
              </a:solidFill>
              <a:latin typeface="Calibri" panose="020F0502020204030204" pitchFamily="34" charset="0"/>
            </a:endParaRPr>
          </a:p>
        </p:txBody>
      </p:sp>
      <p:sp>
        <p:nvSpPr>
          <p:cNvPr id="48" name="Rounded Rectangle 47"/>
          <p:cNvSpPr/>
          <p:nvPr/>
        </p:nvSpPr>
        <p:spPr>
          <a:xfrm>
            <a:off x="7467600" y="1600200"/>
            <a:ext cx="1371600" cy="6858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smtClean="0">
                <a:solidFill>
                  <a:schemeClr val="tx1"/>
                </a:solidFill>
                <a:latin typeface="Calibri" panose="020F0502020204030204" pitchFamily="34" charset="0"/>
              </a:rPr>
              <a:t>Business Investment</a:t>
            </a:r>
            <a:endParaRPr lang="en-US" sz="2000" b="1" dirty="0">
              <a:solidFill>
                <a:schemeClr val="tx1"/>
              </a:solidFill>
              <a:latin typeface="Calibri" panose="020F0502020204030204" pitchFamily="34" charset="0"/>
            </a:endParaRPr>
          </a:p>
        </p:txBody>
      </p:sp>
      <p:sp>
        <p:nvSpPr>
          <p:cNvPr id="51" name="Rounded Rectangle 50"/>
          <p:cNvSpPr/>
          <p:nvPr/>
        </p:nvSpPr>
        <p:spPr>
          <a:xfrm>
            <a:off x="1828800" y="2514600"/>
            <a:ext cx="1447800" cy="6858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smtClean="0">
                <a:solidFill>
                  <a:schemeClr val="tx1"/>
                </a:solidFill>
                <a:latin typeface="Calibri" panose="020F0502020204030204" pitchFamily="34" charset="0"/>
              </a:rPr>
              <a:t>Government Spending</a:t>
            </a:r>
            <a:endParaRPr lang="en-US" sz="2000" b="1" dirty="0">
              <a:solidFill>
                <a:schemeClr val="tx1"/>
              </a:solidFill>
              <a:latin typeface="Calibri" panose="020F0502020204030204" pitchFamily="34" charset="0"/>
            </a:endParaRPr>
          </a:p>
        </p:txBody>
      </p:sp>
      <p:sp>
        <p:nvSpPr>
          <p:cNvPr id="52" name="Rounded Rectangle 51"/>
          <p:cNvSpPr/>
          <p:nvPr/>
        </p:nvSpPr>
        <p:spPr>
          <a:xfrm>
            <a:off x="381000" y="2514600"/>
            <a:ext cx="1295400" cy="68580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000" b="1" dirty="0" smtClean="0">
                <a:solidFill>
                  <a:schemeClr val="tx1"/>
                </a:solidFill>
                <a:latin typeface="Calibri" panose="020F0502020204030204" pitchFamily="34" charset="0"/>
              </a:rPr>
              <a:t>Tax Revenue</a:t>
            </a:r>
            <a:endParaRPr lang="en-US" sz="2000" b="1" dirty="0">
              <a:solidFill>
                <a:schemeClr val="tx1"/>
              </a:solidFill>
              <a:latin typeface="Calibri" panose="020F0502020204030204" pitchFamily="34" charset="0"/>
            </a:endParaRPr>
          </a:p>
        </p:txBody>
      </p:sp>
      <p:cxnSp>
        <p:nvCxnSpPr>
          <p:cNvPr id="53" name="Straight Arrow Connector 52"/>
          <p:cNvCxnSpPr>
            <a:stCxn id="37" idx="0"/>
            <a:endCxn id="52" idx="2"/>
          </p:cNvCxnSpPr>
          <p:nvPr/>
        </p:nvCxnSpPr>
        <p:spPr>
          <a:xfrm rot="16200000" flipV="1">
            <a:off x="800100" y="3429000"/>
            <a:ext cx="838200" cy="3810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37" idx="0"/>
            <a:endCxn id="51" idx="2"/>
          </p:cNvCxnSpPr>
          <p:nvPr/>
        </p:nvCxnSpPr>
        <p:spPr>
          <a:xfrm rot="5400000" flipH="1" flipV="1">
            <a:off x="1562100" y="3048000"/>
            <a:ext cx="838200" cy="11430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8" idx="0"/>
            <a:endCxn id="44" idx="2"/>
          </p:cNvCxnSpPr>
          <p:nvPr/>
        </p:nvCxnSpPr>
        <p:spPr>
          <a:xfrm rot="5400000" flipH="1" flipV="1">
            <a:off x="7239000" y="3848100"/>
            <a:ext cx="381000" cy="158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44" idx="0"/>
            <a:endCxn id="48" idx="2"/>
          </p:cNvCxnSpPr>
          <p:nvPr/>
        </p:nvCxnSpPr>
        <p:spPr>
          <a:xfrm rot="5400000" flipH="1" flipV="1">
            <a:off x="7372350" y="2343150"/>
            <a:ext cx="838200" cy="7239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44" idx="0"/>
            <a:endCxn id="47" idx="2"/>
          </p:cNvCxnSpPr>
          <p:nvPr/>
        </p:nvCxnSpPr>
        <p:spPr>
          <a:xfrm rot="16200000" flipV="1">
            <a:off x="6667500" y="2362200"/>
            <a:ext cx="838200" cy="6858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44" idx="1"/>
            <a:endCxn id="46" idx="3"/>
          </p:cNvCxnSpPr>
          <p:nvPr/>
        </p:nvCxnSpPr>
        <p:spPr>
          <a:xfrm rot="10800000">
            <a:off x="5486400" y="3009900"/>
            <a:ext cx="990600" cy="3810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a:stCxn id="44" idx="1"/>
            <a:endCxn id="45" idx="2"/>
          </p:cNvCxnSpPr>
          <p:nvPr/>
        </p:nvCxnSpPr>
        <p:spPr>
          <a:xfrm rot="10800000">
            <a:off x="5295900" y="2438400"/>
            <a:ext cx="1181100" cy="9525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GB" sz="3600" b="1" dirty="0" smtClean="0"/>
              <a:t>Assignment Scenario</a:t>
            </a:r>
          </a:p>
        </p:txBody>
      </p:sp>
      <p:sp>
        <p:nvSpPr>
          <p:cNvPr id="2" name="Rectangle 1"/>
          <p:cNvSpPr/>
          <p:nvPr/>
        </p:nvSpPr>
        <p:spPr>
          <a:xfrm>
            <a:off x="304800" y="1143000"/>
            <a:ext cx="8534400" cy="5509200"/>
          </a:xfrm>
          <a:prstGeom prst="rect">
            <a:avLst/>
          </a:prstGeom>
        </p:spPr>
        <p:txBody>
          <a:bodyPr wrap="square">
            <a:spAutoFit/>
          </a:bodyPr>
          <a:lstStyle/>
          <a:p>
            <a:pPr marL="339725" indent="-339725">
              <a:buClr>
                <a:srgbClr val="00B050"/>
              </a:buClr>
              <a:buFont typeface="Wingdings 3" panose="05040102010807070707" pitchFamily="18" charset="2"/>
              <a:buChar char=""/>
            </a:pPr>
            <a:r>
              <a:rPr lang="en-GB" sz="2200" dirty="0">
                <a:latin typeface="Arial" panose="020B0604020202020204" pitchFamily="34" charset="0"/>
                <a:cs typeface="Arial" panose="020B0604020202020204" pitchFamily="34" charset="0"/>
              </a:rPr>
              <a:t>For this project you will need to select a company that produces or provides a range of products or services that employs at least 10 members of staff with a varied job range.</a:t>
            </a:r>
          </a:p>
          <a:p>
            <a:pPr marL="339725" indent="-339725">
              <a:buClr>
                <a:srgbClr val="00B050"/>
              </a:buClr>
              <a:buFont typeface="Wingdings 3" panose="05040102010807070707" pitchFamily="18" charset="2"/>
              <a:buChar char=""/>
            </a:pPr>
            <a:r>
              <a:rPr lang="en-GB" sz="2200" dirty="0">
                <a:latin typeface="Arial" panose="020B0604020202020204" pitchFamily="34" charset="0"/>
                <a:cs typeface="Arial" panose="020B0604020202020204" pitchFamily="34" charset="0"/>
              </a:rPr>
              <a:t>Ideally this company should have a production, distribution and sales side to it so that the staff employed do different work tasks, share resources among departments and should have rivals.</a:t>
            </a:r>
          </a:p>
          <a:p>
            <a:pPr marL="339725" indent="-339725">
              <a:buClr>
                <a:srgbClr val="00B050"/>
              </a:buClr>
              <a:buFont typeface="Wingdings 3" panose="05040102010807070707" pitchFamily="18" charset="2"/>
              <a:buChar char=""/>
            </a:pPr>
            <a:r>
              <a:rPr lang="en-GB" sz="2200" dirty="0">
                <a:latin typeface="Arial" panose="020B0604020202020204" pitchFamily="34" charset="0"/>
                <a:cs typeface="Arial" panose="020B0604020202020204" pitchFamily="34" charset="0"/>
              </a:rPr>
              <a:t>It can be within any industry, a shop that sells, a company that provides help and support packages, a delivery company, a restaurant or food shop but preferably not a franchise as this makes it difficult when it comes to rules and regulations that apply.</a:t>
            </a:r>
          </a:p>
          <a:p>
            <a:pPr marL="339725" indent="-339725">
              <a:buClr>
                <a:srgbClr val="00B050"/>
              </a:buClr>
              <a:buFont typeface="Wingdings 3" panose="05040102010807070707" pitchFamily="18" charset="2"/>
              <a:buChar char=""/>
            </a:pPr>
            <a:r>
              <a:rPr lang="en-GB" sz="2200" dirty="0">
                <a:latin typeface="Arial" panose="020B0604020202020204" pitchFamily="34" charset="0"/>
                <a:cs typeface="Arial" panose="020B0604020202020204" pitchFamily="34" charset="0"/>
              </a:rPr>
              <a:t>You can make up the company as long as you use the above guidance to set the limits of what the company does and sells. If you choose a company, it should be one you are familiar with and can research things like ownership, grants, staffing issues and laws that apply.</a:t>
            </a:r>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4000" dirty="0" smtClean="0"/>
              <a:t>6.1.4 – Case Study Spain</a:t>
            </a:r>
            <a:endParaRPr lang="en-GB" sz="40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326</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4"/>
            <a:ext cx="6400800" cy="5447645"/>
          </a:xfrm>
          <a:prstGeom prst="rect">
            <a:avLst/>
          </a:prstGeom>
        </p:spPr>
        <p:txBody>
          <a:bodyPr wrap="square">
            <a:spAutoFit/>
          </a:bodyPr>
          <a:lstStyle/>
          <a:p>
            <a:pPr marL="220663" indent="-220663">
              <a:buClr>
                <a:srgbClr val="00B050"/>
              </a:buClr>
            </a:pPr>
            <a:r>
              <a:rPr lang="en-GB" sz="1740" b="1" dirty="0" smtClean="0">
                <a:solidFill>
                  <a:srgbClr val="0070C0"/>
                </a:solidFill>
              </a:rPr>
              <a:t>Case Study – Spanish people protect over economic policies</a:t>
            </a:r>
          </a:p>
          <a:p>
            <a:pPr marL="220663" indent="-220663">
              <a:buClr>
                <a:srgbClr val="00B050"/>
              </a:buClr>
              <a:buFont typeface="Wingdings 3" pitchFamily="18" charset="2"/>
              <a:buChar char=""/>
            </a:pPr>
            <a:r>
              <a:rPr lang="en-GB" sz="1740" dirty="0" smtClean="0">
                <a:solidFill>
                  <a:srgbClr val="0070C0"/>
                </a:solidFill>
              </a:rPr>
              <a:t>Huge protests have taken place in Spain as people and business leaders voice their worries over the government’s economic policy.</a:t>
            </a:r>
          </a:p>
          <a:p>
            <a:pPr marL="220663" indent="-220663">
              <a:buClr>
                <a:srgbClr val="00B050"/>
              </a:buClr>
              <a:buFont typeface="Wingdings 3" pitchFamily="18" charset="2"/>
              <a:buChar char=""/>
            </a:pPr>
            <a:r>
              <a:rPr lang="en-GB" sz="1740" dirty="0" smtClean="0">
                <a:solidFill>
                  <a:srgbClr val="0070C0"/>
                </a:solidFill>
              </a:rPr>
              <a:t>The Spanish Government’s finances are deeply in debt so it is having to cut government spending and increase direct and indirect taxes. The country’s annual GDP fell last year and is expected to decline again in 2013. Living standards are falling – especially amongst the growing numbers of unemployed. About 23% of the total workforce are now unemployed.</a:t>
            </a:r>
          </a:p>
          <a:p>
            <a:pPr marL="220663" indent="-220663">
              <a:buClr>
                <a:srgbClr val="00B050"/>
              </a:buClr>
            </a:pPr>
            <a:r>
              <a:rPr lang="en-GB" sz="1740" b="1" dirty="0" smtClean="0">
                <a:solidFill>
                  <a:srgbClr val="FF0000"/>
                </a:solidFill>
              </a:rPr>
              <a:t>Activity 26.4</a:t>
            </a:r>
          </a:p>
          <a:p>
            <a:pPr marL="220663" indent="-220663">
              <a:buClr>
                <a:srgbClr val="00B050"/>
              </a:buClr>
              <a:buFont typeface="Wingdings 3" pitchFamily="18" charset="2"/>
              <a:buChar char=""/>
            </a:pPr>
            <a:r>
              <a:rPr lang="en-GB" sz="1740" dirty="0" smtClean="0">
                <a:solidFill>
                  <a:srgbClr val="FF0000"/>
                </a:solidFill>
              </a:rPr>
              <a:t>Using the case study above.</a:t>
            </a:r>
          </a:p>
          <a:p>
            <a:pPr marL="342900" indent="-342900">
              <a:buClr>
                <a:srgbClr val="00B050"/>
              </a:buClr>
              <a:buFont typeface="+mj-lt"/>
              <a:buAutoNum type="alphaLcParenR"/>
            </a:pPr>
            <a:r>
              <a:rPr lang="en-GB" sz="1740" dirty="0" smtClean="0">
                <a:solidFill>
                  <a:srgbClr val="FF0000"/>
                </a:solidFill>
              </a:rPr>
              <a:t>Explain what is meant by ’the country’s GDP feel last year’.</a:t>
            </a:r>
          </a:p>
          <a:p>
            <a:pPr marL="342900" indent="-342900">
              <a:buClr>
                <a:srgbClr val="00B050"/>
              </a:buClr>
              <a:buFont typeface="+mj-lt"/>
              <a:buAutoNum type="alphaLcParenR"/>
            </a:pPr>
            <a:r>
              <a:rPr lang="en-GB" sz="1740" dirty="0" smtClean="0">
                <a:solidFill>
                  <a:srgbClr val="FF0000"/>
                </a:solidFill>
              </a:rPr>
              <a:t>Explain how falling living standards could affect:</a:t>
            </a:r>
          </a:p>
          <a:p>
            <a:pPr marL="804863" lvl="1" indent="-347663">
              <a:buClr>
                <a:srgbClr val="00B050"/>
              </a:buClr>
              <a:buFont typeface="Wingdings 3" pitchFamily="18" charset="2"/>
              <a:buChar char=""/>
            </a:pPr>
            <a:r>
              <a:rPr lang="en-GB" sz="1740" dirty="0" smtClean="0">
                <a:solidFill>
                  <a:srgbClr val="FF0000"/>
                </a:solidFill>
              </a:rPr>
              <a:t>A farm producing milk</a:t>
            </a:r>
          </a:p>
          <a:p>
            <a:pPr marL="804863" lvl="1" indent="-347663">
              <a:buClr>
                <a:srgbClr val="00B050"/>
              </a:buClr>
              <a:buFont typeface="Wingdings 3" pitchFamily="18" charset="2"/>
              <a:buChar char=""/>
            </a:pPr>
            <a:r>
              <a:rPr lang="en-GB" sz="1740" dirty="0" smtClean="0">
                <a:solidFill>
                  <a:srgbClr val="FF0000"/>
                </a:solidFill>
              </a:rPr>
              <a:t>A manufacturer of luxury goods.</a:t>
            </a:r>
          </a:p>
          <a:p>
            <a:pPr marL="342900" lvl="1" indent="-342900">
              <a:buClr>
                <a:srgbClr val="00B050"/>
              </a:buClr>
              <a:buFont typeface="+mj-lt"/>
              <a:buAutoNum type="alphaLcParenR" startAt="3"/>
            </a:pPr>
            <a:r>
              <a:rPr lang="en-GB" sz="1740" dirty="0" smtClean="0">
                <a:solidFill>
                  <a:srgbClr val="FF0000"/>
                </a:solidFill>
              </a:rPr>
              <a:t>Identify and explain </a:t>
            </a:r>
            <a:r>
              <a:rPr lang="en-GB" sz="1740" b="1" dirty="0" smtClean="0">
                <a:solidFill>
                  <a:srgbClr val="FF0000"/>
                </a:solidFill>
              </a:rPr>
              <a:t>two </a:t>
            </a:r>
            <a:r>
              <a:rPr lang="en-GB" sz="1740" dirty="0" smtClean="0">
                <a:solidFill>
                  <a:srgbClr val="FF0000"/>
                </a:solidFill>
              </a:rPr>
              <a:t>reasons why the Spanish government might aim to reduce the level of unemployment.</a:t>
            </a:r>
          </a:p>
        </p:txBody>
      </p:sp>
      <p:sp>
        <p:nvSpPr>
          <p:cNvPr id="20" name="TextBox 19">
            <a:hlinkClick r:id="rId3" action="ppaction://hlinkfile"/>
          </p:cNvPr>
          <p:cNvSpPr txBox="1"/>
          <p:nvPr/>
        </p:nvSpPr>
        <p:spPr>
          <a:xfrm flipH="1">
            <a:off x="6172200" y="1143000"/>
            <a:ext cx="381000" cy="646331"/>
          </a:xfrm>
          <a:prstGeom prst="rect">
            <a:avLst/>
          </a:prstGeom>
          <a:noFill/>
        </p:spPr>
        <p:txBody>
          <a:bodyPr wrap="square" rtlCol="0">
            <a:spAutoFit/>
          </a:bodyPr>
          <a:lstStyle/>
          <a:p>
            <a:r>
              <a:rPr lang="en-US" sz="3600" b="1" dirty="0" smtClean="0">
                <a:solidFill>
                  <a:srgbClr val="FF0000"/>
                </a:solidFill>
              </a:rPr>
              <a:t>?</a:t>
            </a:r>
            <a:endParaRPr lang="en-US" b="1" dirty="0">
              <a:solidFill>
                <a:srgbClr val="FF0000"/>
              </a:solidFill>
            </a:endParaRPr>
          </a:p>
        </p:txBody>
      </p:sp>
      <p:sp>
        <p:nvSpPr>
          <p:cNvPr id="52226" name="AutoShape 2" descr="http://www.statista.com/graphic/1/270411/national-debt-of-spain.jpg"/>
          <p:cNvSpPr>
            <a:spLocks noChangeAspect="1" noChangeArrowheads="1"/>
          </p:cNvSpPr>
          <p:nvPr/>
        </p:nvSpPr>
        <p:spPr bwMode="auto">
          <a:xfrm>
            <a:off x="63500" y="-136525"/>
            <a:ext cx="8829675" cy="65627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2228" name="Picture 4" descr="http://www.statista.com/graphic/1/270411/national-debt-of-spain.jpg"/>
          <p:cNvPicPr>
            <a:picLocks noChangeAspect="1" noChangeArrowheads="1"/>
          </p:cNvPicPr>
          <p:nvPr/>
        </p:nvPicPr>
        <p:blipFill>
          <a:blip r:embed="rId4" cstate="print"/>
          <a:srcRect l="3452" t="1161" r="4207" b="16401"/>
          <a:stretch>
            <a:fillRect/>
          </a:stretch>
        </p:blipFill>
        <p:spPr bwMode="auto">
          <a:xfrm>
            <a:off x="6629400" y="1143000"/>
            <a:ext cx="2209800" cy="1466316"/>
          </a:xfrm>
          <a:prstGeom prst="rect">
            <a:avLst/>
          </a:prstGeom>
          <a:noFill/>
          <a:effectLst>
            <a:outerShdw blurRad="165100" dist="38100" dir="2700000" sx="103000" sy="103000" algn="tl" rotWithShape="0">
              <a:prstClr val="black">
                <a:alpha val="40000"/>
              </a:prstClr>
            </a:outerShdw>
          </a:effectLst>
        </p:spPr>
      </p:pic>
      <p:pic>
        <p:nvPicPr>
          <p:cNvPr id="52229" name="Picture 5">
            <a:hlinkClick r:id="rId5"/>
          </p:cNvPr>
          <p:cNvPicPr>
            <a:picLocks noChangeAspect="1" noChangeArrowheads="1"/>
          </p:cNvPicPr>
          <p:nvPr/>
        </p:nvPicPr>
        <p:blipFill>
          <a:blip r:embed="rId6" cstate="print"/>
          <a:srcRect l="5000" t="10000" r="15625" b="15552"/>
          <a:stretch>
            <a:fillRect/>
          </a:stretch>
        </p:blipFill>
        <p:spPr bwMode="auto">
          <a:xfrm>
            <a:off x="6629400" y="2971800"/>
            <a:ext cx="2209800" cy="1295400"/>
          </a:xfrm>
          <a:prstGeom prst="rect">
            <a:avLst/>
          </a:prstGeom>
          <a:noFill/>
          <a:ln w="9525">
            <a:noFill/>
            <a:miter lim="800000"/>
            <a:headEnd/>
            <a:tailEnd/>
          </a:ln>
          <a:effectLst>
            <a:outerShdw blurRad="165100" dist="38100" dir="2700000" sx="103000" sy="103000" algn="tl" rotWithShape="0">
              <a:prstClr val="black">
                <a:alpha val="40000"/>
              </a:prstClr>
            </a:outerShdw>
          </a:effectLst>
        </p:spPr>
      </p:pic>
      <p:pic>
        <p:nvPicPr>
          <p:cNvPr id="52231" name="Picture 7" descr="http://blog.thomsonreuters.com/wp-content/uploads/2011/10/spain_debt.jpg"/>
          <p:cNvPicPr>
            <a:picLocks noChangeAspect="1" noChangeArrowheads="1"/>
          </p:cNvPicPr>
          <p:nvPr/>
        </p:nvPicPr>
        <p:blipFill>
          <a:blip r:embed="rId7"/>
          <a:srcRect/>
          <a:stretch>
            <a:fillRect/>
          </a:stretch>
        </p:blipFill>
        <p:spPr bwMode="auto">
          <a:xfrm>
            <a:off x="6621038" y="4419600"/>
            <a:ext cx="2141962" cy="2124077"/>
          </a:xfrm>
          <a:prstGeom prst="rect">
            <a:avLst/>
          </a:prstGeom>
          <a:noFill/>
          <a:effectLst>
            <a:outerShdw blurRad="165100" dist="38100" dir="2700000" sx="103000" sy="103000" algn="tl" rotWithShape="0">
              <a:prstClr val="black">
                <a:alpha val="40000"/>
              </a:prstClr>
            </a:outerShdw>
          </a:effectLst>
        </p:spPr>
      </p:pic>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3100" dirty="0" smtClean="0"/>
              <a:t>6.1.5 – Economic Change – Business Reaction</a:t>
            </a:r>
            <a:endParaRPr lang="en-GB" sz="31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326</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4"/>
            <a:ext cx="8534400" cy="5509200"/>
          </a:xfrm>
          <a:prstGeom prst="rect">
            <a:avLst/>
          </a:prstGeom>
        </p:spPr>
        <p:txBody>
          <a:bodyPr wrap="square">
            <a:spAutoFit/>
          </a:bodyPr>
          <a:lstStyle/>
          <a:p>
            <a:pPr marL="220663" indent="-220663">
              <a:buClr>
                <a:srgbClr val="00B050"/>
              </a:buClr>
            </a:pPr>
            <a:r>
              <a:rPr lang="en-GB" sz="1600" b="1" dirty="0" smtClean="0"/>
              <a:t>How Businesses might react to Changes in Economic Policy</a:t>
            </a:r>
          </a:p>
          <a:p>
            <a:pPr marL="220663" indent="-220663">
              <a:buClr>
                <a:srgbClr val="00B050"/>
              </a:buClr>
              <a:buFont typeface="Wingdings 3" pitchFamily="18" charset="2"/>
              <a:buChar char=""/>
            </a:pPr>
            <a:r>
              <a:rPr lang="en-GB" sz="1600" dirty="0" smtClean="0"/>
              <a:t>The following table explains how businesses might react to some major changes in government economic policy. The business decisions and effects could be reversed if the government decided to reduce taxes or interest rates.</a:t>
            </a:r>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pPr>
            <a:endParaRPr lang="en-GB" sz="1600" dirty="0" smtClean="0"/>
          </a:p>
          <a:p>
            <a:pPr marL="220663" indent="-220663">
              <a:buClr>
                <a:srgbClr val="00B050"/>
              </a:buClr>
              <a:buFont typeface="Wingdings 3" pitchFamily="18" charset="2"/>
              <a:buChar char=""/>
            </a:pPr>
            <a:endParaRPr lang="en-GB" sz="1600" dirty="0" smtClean="0"/>
          </a:p>
          <a:p>
            <a:pPr marL="220663" indent="-220663">
              <a:buClr>
                <a:srgbClr val="00B050"/>
              </a:buClr>
              <a:buFont typeface="Wingdings 3" pitchFamily="18" charset="2"/>
              <a:buChar char=""/>
            </a:pPr>
            <a:r>
              <a:rPr lang="en-GB" sz="1600" dirty="0" smtClean="0"/>
              <a:t>You will notice that all of these business decisions could have both positive and negative effects. The overall impact of these decisions may depend on:</a:t>
            </a:r>
          </a:p>
          <a:p>
            <a:pPr marL="220663" indent="-220663">
              <a:buClr>
                <a:srgbClr val="00B050"/>
              </a:buClr>
              <a:buFont typeface="Wingdings 3" pitchFamily="18" charset="2"/>
              <a:buChar char=""/>
            </a:pPr>
            <a:r>
              <a:rPr lang="en-GB" sz="1600" dirty="0" smtClean="0"/>
              <a:t>How big the changes are in government policy</a:t>
            </a:r>
          </a:p>
          <a:p>
            <a:pPr marL="220663" indent="-220663">
              <a:buClr>
                <a:srgbClr val="00B050"/>
              </a:buClr>
              <a:buFont typeface="Wingdings 3" pitchFamily="18" charset="2"/>
              <a:buChar char=""/>
            </a:pPr>
            <a:r>
              <a:rPr lang="en-GB" sz="1600" dirty="0" smtClean="0"/>
              <a:t>What actions competitors take in response to these policies.</a:t>
            </a:r>
          </a:p>
        </p:txBody>
      </p:sp>
      <p:sp>
        <p:nvSpPr>
          <p:cNvPr id="52226" name="AutoShape 2" descr="http://www.statista.com/graphic/1/270411/national-debt-of-spain.jpg"/>
          <p:cNvSpPr>
            <a:spLocks noChangeAspect="1" noChangeArrowheads="1"/>
          </p:cNvSpPr>
          <p:nvPr/>
        </p:nvSpPr>
        <p:spPr bwMode="auto">
          <a:xfrm>
            <a:off x="63500" y="-136525"/>
            <a:ext cx="8829675" cy="65627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aphicFrame>
        <p:nvGraphicFramePr>
          <p:cNvPr id="10" name="Table 9"/>
          <p:cNvGraphicFramePr>
            <a:graphicFrameLocks noGrp="1"/>
          </p:cNvGraphicFramePr>
          <p:nvPr/>
        </p:nvGraphicFramePr>
        <p:xfrm>
          <a:off x="381000" y="2209800"/>
          <a:ext cx="8458200" cy="3291840"/>
        </p:xfrm>
        <a:graphic>
          <a:graphicData uri="http://schemas.openxmlformats.org/drawingml/2006/table">
            <a:tbl>
              <a:tblPr firstRow="1" bandRow="1">
                <a:tableStyleId>{5C22544A-7EE6-4342-B048-85BDC9FD1C3A}</a:tableStyleId>
              </a:tblPr>
              <a:tblGrid>
                <a:gridCol w="1676400"/>
                <a:gridCol w="3200400"/>
                <a:gridCol w="3581400"/>
              </a:tblGrid>
              <a:tr h="0">
                <a:tc>
                  <a:txBody>
                    <a:bodyPr/>
                    <a:lstStyle/>
                    <a:p>
                      <a:r>
                        <a:rPr lang="en-US" sz="1200" dirty="0" smtClean="0">
                          <a:latin typeface="Arial" pitchFamily="34" charset="0"/>
                          <a:cs typeface="Arial" pitchFamily="34" charset="0"/>
                        </a:rPr>
                        <a:t>Government Policy Change</a:t>
                      </a:r>
                      <a:endParaRPr lang="en-US" sz="1200" dirty="0">
                        <a:latin typeface="Arial" pitchFamily="34" charset="0"/>
                        <a:cs typeface="Arial" pitchFamily="34" charset="0"/>
                      </a:endParaRPr>
                    </a:p>
                  </a:txBody>
                  <a:tcPr/>
                </a:tc>
                <a:tc>
                  <a:txBody>
                    <a:bodyPr/>
                    <a:lstStyle/>
                    <a:p>
                      <a:r>
                        <a:rPr lang="en-US" sz="1200" dirty="0" smtClean="0">
                          <a:latin typeface="Arial" pitchFamily="34" charset="0"/>
                          <a:cs typeface="Arial" pitchFamily="34" charset="0"/>
                        </a:rPr>
                        <a:t>Possible Business Decision</a:t>
                      </a:r>
                      <a:endParaRPr lang="en-US" sz="1200" dirty="0">
                        <a:latin typeface="Arial" pitchFamily="34" charset="0"/>
                        <a:cs typeface="Arial" pitchFamily="34" charset="0"/>
                      </a:endParaRPr>
                    </a:p>
                  </a:txBody>
                  <a:tcPr/>
                </a:tc>
                <a:tc>
                  <a:txBody>
                    <a:bodyPr/>
                    <a:lstStyle/>
                    <a:p>
                      <a:r>
                        <a:rPr lang="en-US" sz="1200" dirty="0" smtClean="0">
                          <a:latin typeface="Arial" pitchFamily="34" charset="0"/>
                          <a:cs typeface="Arial" pitchFamily="34" charset="0"/>
                        </a:rPr>
                        <a:t>Problems with this decision</a:t>
                      </a:r>
                      <a:endParaRPr lang="en-US" sz="1200" dirty="0">
                        <a:latin typeface="Arial" pitchFamily="34" charset="0"/>
                        <a:cs typeface="Arial" pitchFamily="34" charset="0"/>
                      </a:endParaRPr>
                    </a:p>
                  </a:txBody>
                  <a:tcPr/>
                </a:tc>
              </a:tr>
              <a:tr h="0">
                <a:tc>
                  <a:txBody>
                    <a:bodyPr/>
                    <a:lstStyle/>
                    <a:p>
                      <a:r>
                        <a:rPr lang="en-US" sz="1200" dirty="0" smtClean="0">
                          <a:latin typeface="Arial" pitchFamily="34" charset="0"/>
                          <a:cs typeface="Arial" pitchFamily="34" charset="0"/>
                        </a:rPr>
                        <a:t>Increase income tax – this reduces the amount consumers have to spend</a:t>
                      </a:r>
                      <a:endParaRPr lang="en-US" sz="1200" dirty="0">
                        <a:latin typeface="Arial" pitchFamily="34" charset="0"/>
                        <a:cs typeface="Arial" pitchFamily="34" charset="0"/>
                      </a:endParaRPr>
                    </a:p>
                  </a:txBody>
                  <a:tcPr/>
                </a:tc>
                <a:tc>
                  <a:txBody>
                    <a:bodyPr/>
                    <a:lstStyle/>
                    <a:p>
                      <a:r>
                        <a:rPr lang="en-US" sz="1200" dirty="0" smtClean="0">
                          <a:latin typeface="Arial" pitchFamily="34" charset="0"/>
                          <a:cs typeface="Arial" pitchFamily="34" charset="0"/>
                        </a:rPr>
                        <a:t>Lower prices on existing products to increase demand</a:t>
                      </a:r>
                    </a:p>
                    <a:p>
                      <a:r>
                        <a:rPr lang="en-US" sz="1200" dirty="0" smtClean="0">
                          <a:latin typeface="Arial" pitchFamily="34" charset="0"/>
                          <a:cs typeface="Arial" pitchFamily="34" charset="0"/>
                        </a:rPr>
                        <a:t>Produce ‘cheaper’ products to allow for lower prices</a:t>
                      </a:r>
                      <a:endParaRPr lang="en-US" sz="1200" dirty="0">
                        <a:latin typeface="Arial" pitchFamily="34" charset="0"/>
                        <a:cs typeface="Arial" pitchFamily="34" charset="0"/>
                      </a:endParaRPr>
                    </a:p>
                  </a:txBody>
                  <a:tcPr/>
                </a:tc>
                <a:tc>
                  <a:txBody>
                    <a:bodyPr/>
                    <a:lstStyle/>
                    <a:p>
                      <a:r>
                        <a:rPr lang="en-US" sz="1200" dirty="0" smtClean="0">
                          <a:latin typeface="Arial" pitchFamily="34" charset="0"/>
                          <a:cs typeface="Arial" pitchFamily="34" charset="0"/>
                        </a:rPr>
                        <a:t>Less profit will be made on each item</a:t>
                      </a:r>
                      <a:r>
                        <a:rPr lang="en-US" sz="1200" baseline="0" dirty="0" smtClean="0">
                          <a:latin typeface="Arial" pitchFamily="34" charset="0"/>
                          <a:cs typeface="Arial" pitchFamily="34" charset="0"/>
                        </a:rPr>
                        <a:t> sold (reduces gross profit margin)</a:t>
                      </a:r>
                    </a:p>
                    <a:p>
                      <a:r>
                        <a:rPr lang="en-US" sz="1200" baseline="0" dirty="0" smtClean="0">
                          <a:latin typeface="Arial" pitchFamily="34" charset="0"/>
                          <a:cs typeface="Arial" pitchFamily="34" charset="0"/>
                        </a:rPr>
                        <a:t>The brand image of a product might be damaged by using cheaper versions of it.</a:t>
                      </a:r>
                      <a:endParaRPr lang="en-US" sz="1200" dirty="0">
                        <a:latin typeface="Arial" pitchFamily="34" charset="0"/>
                        <a:cs typeface="Arial" pitchFamily="34" charset="0"/>
                      </a:endParaRPr>
                    </a:p>
                  </a:txBody>
                  <a:tcPr/>
                </a:tc>
              </a:tr>
              <a:tr h="0">
                <a:tc>
                  <a:txBody>
                    <a:bodyPr/>
                    <a:lstStyle/>
                    <a:p>
                      <a:r>
                        <a:rPr lang="en-US" sz="1200" dirty="0" smtClean="0">
                          <a:latin typeface="Arial" pitchFamily="34" charset="0"/>
                          <a:cs typeface="Arial" pitchFamily="34" charset="0"/>
                        </a:rPr>
                        <a:t>Increase tariffs on imports</a:t>
                      </a:r>
                      <a:endParaRPr lang="en-US" sz="1200" dirty="0">
                        <a:latin typeface="Arial" pitchFamily="34" charset="0"/>
                        <a:cs typeface="Arial" pitchFamily="34" charset="0"/>
                      </a:endParaRPr>
                    </a:p>
                  </a:txBody>
                  <a:tcPr/>
                </a:tc>
                <a:tc>
                  <a:txBody>
                    <a:bodyPr/>
                    <a:lstStyle/>
                    <a:p>
                      <a:r>
                        <a:rPr lang="en-US" sz="1200" dirty="0" smtClean="0">
                          <a:latin typeface="Arial" pitchFamily="34" charset="0"/>
                          <a:cs typeface="Arial" pitchFamily="34" charset="0"/>
                        </a:rPr>
                        <a:t>Focus more on domestic market as locally produced goods now seem cheaper</a:t>
                      </a:r>
                    </a:p>
                    <a:p>
                      <a:r>
                        <a:rPr lang="en-US" sz="1200" dirty="0" smtClean="0">
                          <a:latin typeface="Arial" pitchFamily="34" charset="0"/>
                          <a:cs typeface="Arial" pitchFamily="34" charset="0"/>
                        </a:rPr>
                        <a:t>Switch from buying imported materials and components to locally produced ones.</a:t>
                      </a:r>
                      <a:endParaRPr lang="en-US" sz="1200" dirty="0">
                        <a:latin typeface="Arial" pitchFamily="34" charset="0"/>
                        <a:cs typeface="Arial" pitchFamily="34" charset="0"/>
                      </a:endParaRPr>
                    </a:p>
                  </a:txBody>
                  <a:tcPr/>
                </a:tc>
                <a:tc>
                  <a:txBody>
                    <a:bodyPr/>
                    <a:lstStyle/>
                    <a:p>
                      <a:r>
                        <a:rPr lang="en-US" sz="1200" dirty="0" smtClean="0">
                          <a:latin typeface="Arial" pitchFamily="34" charset="0"/>
                          <a:cs typeface="Arial" pitchFamily="34" charset="0"/>
                        </a:rPr>
                        <a:t>It still might be more profitable to export</a:t>
                      </a:r>
                    </a:p>
                    <a:p>
                      <a:endParaRPr lang="en-US" sz="1200" dirty="0" smtClean="0">
                        <a:latin typeface="Arial" pitchFamily="34" charset="0"/>
                        <a:cs typeface="Arial" pitchFamily="34" charset="0"/>
                      </a:endParaRPr>
                    </a:p>
                    <a:p>
                      <a:r>
                        <a:rPr lang="en-US" sz="1200" dirty="0" smtClean="0">
                          <a:latin typeface="Arial" pitchFamily="34" charset="0"/>
                          <a:cs typeface="Arial" pitchFamily="34" charset="0"/>
                        </a:rPr>
                        <a:t>Foreign materials and components might be of a higher quality.</a:t>
                      </a:r>
                      <a:endParaRPr lang="en-US" sz="1200" dirty="0">
                        <a:latin typeface="Arial" pitchFamily="34" charset="0"/>
                        <a:cs typeface="Arial" pitchFamily="34" charset="0"/>
                      </a:endParaRPr>
                    </a:p>
                  </a:txBody>
                  <a:tcPr/>
                </a:tc>
              </a:tr>
              <a:tr h="0">
                <a:tc>
                  <a:txBody>
                    <a:bodyPr/>
                    <a:lstStyle/>
                    <a:p>
                      <a:r>
                        <a:rPr lang="en-US" sz="1200" dirty="0" smtClean="0">
                          <a:latin typeface="Arial" pitchFamily="34" charset="0"/>
                          <a:cs typeface="Arial" pitchFamily="34" charset="0"/>
                        </a:rPr>
                        <a:t>Increase Interest rates</a:t>
                      </a:r>
                      <a:endParaRPr lang="en-US" sz="1200" dirty="0">
                        <a:latin typeface="Arial" pitchFamily="34" charset="0"/>
                        <a:cs typeface="Arial" pitchFamily="34" charset="0"/>
                      </a:endParaRPr>
                    </a:p>
                  </a:txBody>
                  <a:tcPr/>
                </a:tc>
                <a:tc>
                  <a:txBody>
                    <a:bodyPr/>
                    <a:lstStyle/>
                    <a:p>
                      <a:r>
                        <a:rPr lang="en-US" sz="1200" dirty="0" smtClean="0">
                          <a:latin typeface="Arial" pitchFamily="34" charset="0"/>
                          <a:cs typeface="Arial" pitchFamily="34" charset="0"/>
                        </a:rPr>
                        <a:t>Reduce investment so future growth will be less.</a:t>
                      </a:r>
                    </a:p>
                    <a:p>
                      <a:r>
                        <a:rPr lang="en-US" sz="1200" dirty="0" smtClean="0">
                          <a:latin typeface="Arial" pitchFamily="34" charset="0"/>
                          <a:cs typeface="Arial" pitchFamily="34" charset="0"/>
                        </a:rPr>
                        <a:t>Develop cheaper products that consumers</a:t>
                      </a:r>
                      <a:r>
                        <a:rPr lang="en-US" sz="1200" baseline="0" dirty="0" smtClean="0">
                          <a:latin typeface="Arial" pitchFamily="34" charset="0"/>
                          <a:cs typeface="Arial" pitchFamily="34" charset="0"/>
                        </a:rPr>
                        <a:t> will be better able to afford.</a:t>
                      </a:r>
                    </a:p>
                    <a:p>
                      <a:endParaRPr lang="en-US" sz="1200" baseline="0" dirty="0" smtClean="0">
                        <a:latin typeface="Arial" pitchFamily="34" charset="0"/>
                        <a:cs typeface="Arial" pitchFamily="34" charset="0"/>
                      </a:endParaRPr>
                    </a:p>
                    <a:p>
                      <a:r>
                        <a:rPr lang="en-US" sz="1200" baseline="0" dirty="0" smtClean="0">
                          <a:latin typeface="Arial" pitchFamily="34" charset="0"/>
                          <a:cs typeface="Arial" pitchFamily="34" charset="0"/>
                        </a:rPr>
                        <a:t>Sell assets for cash to reduce existing loans</a:t>
                      </a:r>
                      <a:endParaRPr lang="en-US" sz="1200" dirty="0">
                        <a:latin typeface="Arial" pitchFamily="34" charset="0"/>
                        <a:cs typeface="Arial" pitchFamily="34" charset="0"/>
                      </a:endParaRPr>
                    </a:p>
                  </a:txBody>
                  <a:tcPr/>
                </a:tc>
                <a:tc>
                  <a:txBody>
                    <a:bodyPr/>
                    <a:lstStyle/>
                    <a:p>
                      <a:r>
                        <a:rPr lang="en-US" sz="1200" dirty="0" smtClean="0">
                          <a:latin typeface="Arial" pitchFamily="34" charset="0"/>
                          <a:cs typeface="Arial" pitchFamily="34" charset="0"/>
                        </a:rPr>
                        <a:t>Other companies might still grow</a:t>
                      </a:r>
                      <a:r>
                        <a:rPr lang="en-US" sz="1200" baseline="0" dirty="0" smtClean="0">
                          <a:latin typeface="Arial" pitchFamily="34" charset="0"/>
                          <a:cs typeface="Arial" pitchFamily="34" charset="0"/>
                        </a:rPr>
                        <a:t> so market share will be lost</a:t>
                      </a:r>
                    </a:p>
                    <a:p>
                      <a:r>
                        <a:rPr lang="en-US" sz="1200" baseline="0" dirty="0" smtClean="0">
                          <a:latin typeface="Arial" pitchFamily="34" charset="0"/>
                          <a:cs typeface="Arial" pitchFamily="34" charset="0"/>
                        </a:rPr>
                        <a:t>Depends on the product but could consumers start to think that the quality and brand image are lower.</a:t>
                      </a:r>
                    </a:p>
                    <a:p>
                      <a:r>
                        <a:rPr lang="en-US" sz="1200" baseline="0" dirty="0" smtClean="0">
                          <a:latin typeface="Arial" pitchFamily="34" charset="0"/>
                          <a:cs typeface="Arial" pitchFamily="34" charset="0"/>
                        </a:rPr>
                        <a:t>The assets might be needed for future expansion</a:t>
                      </a:r>
                      <a:endParaRPr lang="en-US" sz="1200" dirty="0">
                        <a:latin typeface="Arial" pitchFamily="34" charset="0"/>
                        <a:cs typeface="Arial" pitchFamily="34" charset="0"/>
                      </a:endParaRPr>
                    </a:p>
                  </a:txBody>
                  <a:tcPr/>
                </a:tc>
              </a:tr>
            </a:tbl>
          </a:graphicData>
        </a:graphic>
      </p:graphicFrame>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76200" y="44624"/>
            <a:ext cx="7664896" cy="625434"/>
          </a:xfrm>
        </p:spPr>
        <p:txBody>
          <a:bodyPr>
            <a:noAutofit/>
          </a:bodyPr>
          <a:lstStyle/>
          <a:p>
            <a:r>
              <a:rPr lang="en-GB" sz="3600" dirty="0" smtClean="0"/>
              <a:t>6.1.5 – International Business in Focus</a:t>
            </a:r>
            <a:endParaRPr lang="en-GB" sz="3600" b="1" dirty="0" smtClean="0"/>
          </a:p>
        </p:txBody>
      </p:sp>
      <p:sp>
        <p:nvSpPr>
          <p:cNvPr id="23" name="Round Same Side Corner Rectangle 22">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327</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304800" y="1114484"/>
            <a:ext cx="6705600" cy="5179880"/>
          </a:xfrm>
          <a:prstGeom prst="rect">
            <a:avLst/>
          </a:prstGeom>
        </p:spPr>
        <p:txBody>
          <a:bodyPr wrap="square">
            <a:spAutoFit/>
          </a:bodyPr>
          <a:lstStyle/>
          <a:p>
            <a:pPr marL="220663" indent="-220663">
              <a:buClr>
                <a:srgbClr val="00B050"/>
              </a:buClr>
            </a:pPr>
            <a:r>
              <a:rPr lang="en-GB" sz="1740" b="1" dirty="0" smtClean="0">
                <a:solidFill>
                  <a:srgbClr val="0070C0"/>
                </a:solidFill>
              </a:rPr>
              <a:t>Bangladesh Motorbike industry ready to power ahead</a:t>
            </a:r>
          </a:p>
          <a:p>
            <a:pPr marL="341313" indent="-341313">
              <a:buClr>
                <a:srgbClr val="00B050"/>
              </a:buClr>
              <a:buFont typeface="Wingdings 3" pitchFamily="18" charset="2"/>
              <a:buChar char=""/>
            </a:pPr>
            <a:r>
              <a:rPr lang="en-GB" sz="1740" dirty="0" smtClean="0">
                <a:solidFill>
                  <a:srgbClr val="0070C0"/>
                </a:solidFill>
              </a:rPr>
              <a:t>The rapidly developing motorbike industry in Bangladesh could win a significant portion of the growing Asian Market. Major stakeholders in the industry – manufacturers, component importers and dealers – want government policy action to help encourage local Motorbike assembly. In particular they want:</a:t>
            </a:r>
          </a:p>
          <a:p>
            <a:pPr marL="627063" indent="-285750">
              <a:buClr>
                <a:srgbClr val="00B050"/>
              </a:buClr>
              <a:buFont typeface="Arial" pitchFamily="34" charset="0"/>
              <a:buChar char="•"/>
            </a:pPr>
            <a:r>
              <a:rPr lang="en-GB" sz="1740" dirty="0" smtClean="0">
                <a:solidFill>
                  <a:srgbClr val="0070C0"/>
                </a:solidFill>
              </a:rPr>
              <a:t>Import tariffs on complete motorbikes</a:t>
            </a:r>
          </a:p>
          <a:p>
            <a:pPr marL="627063" indent="-285750">
              <a:buClr>
                <a:srgbClr val="00B050"/>
              </a:buClr>
              <a:buFont typeface="Arial" pitchFamily="34" charset="0"/>
              <a:buChar char="•"/>
            </a:pPr>
            <a:r>
              <a:rPr lang="en-GB" sz="1740" dirty="0" smtClean="0">
                <a:solidFill>
                  <a:srgbClr val="0070C0"/>
                </a:solidFill>
              </a:rPr>
              <a:t>More government spending on roads and other infrastructure</a:t>
            </a:r>
          </a:p>
          <a:p>
            <a:pPr marL="627063" indent="-285750">
              <a:buClr>
                <a:srgbClr val="00B050"/>
              </a:buClr>
              <a:buFont typeface="Arial" pitchFamily="34" charset="0"/>
              <a:buChar char="•"/>
            </a:pPr>
            <a:r>
              <a:rPr lang="en-GB" sz="1740" dirty="0" smtClean="0">
                <a:solidFill>
                  <a:srgbClr val="0070C0"/>
                </a:solidFill>
              </a:rPr>
              <a:t>Low profits tax on small firms.</a:t>
            </a:r>
          </a:p>
          <a:p>
            <a:pPr marL="341313" indent="-341313">
              <a:buClr>
                <a:srgbClr val="00B050"/>
              </a:buClr>
              <a:buFont typeface="Wingdings 3" pitchFamily="18" charset="2"/>
              <a:buChar char=""/>
            </a:pPr>
            <a:r>
              <a:rPr lang="en-GB" sz="1740" dirty="0" smtClean="0">
                <a:solidFill>
                  <a:srgbClr val="0070C0"/>
                </a:solidFill>
              </a:rPr>
              <a:t>China currently dominates Asian Motorbike production with around 50% market share out of the total annual sales of 17m units (2012). Demand from most Asian countries is growing as economics continue to benefit from growth and rising incomes.</a:t>
            </a:r>
          </a:p>
          <a:p>
            <a:pPr marL="341313" indent="-341313">
              <a:buClr>
                <a:srgbClr val="00B050"/>
              </a:buClr>
            </a:pPr>
            <a:r>
              <a:rPr lang="en-GB" sz="1740" b="1" dirty="0" smtClean="0">
                <a:solidFill>
                  <a:srgbClr val="0070C0"/>
                </a:solidFill>
              </a:rPr>
              <a:t>Discussion Points</a:t>
            </a:r>
          </a:p>
          <a:p>
            <a:pPr marL="574675" indent="-342900">
              <a:buClr>
                <a:srgbClr val="00B050"/>
              </a:buClr>
              <a:buFont typeface="+mj-lt"/>
              <a:buAutoNum type="arabicPeriod"/>
            </a:pPr>
            <a:r>
              <a:rPr lang="en-GB" sz="1740" dirty="0" smtClean="0">
                <a:solidFill>
                  <a:srgbClr val="0070C0"/>
                </a:solidFill>
              </a:rPr>
              <a:t>Why is the demand for Motorbikes growing in Asia as local economies continue to grow?</a:t>
            </a:r>
          </a:p>
          <a:p>
            <a:pPr marL="574675" indent="-342900">
              <a:buClr>
                <a:srgbClr val="00B050"/>
              </a:buClr>
              <a:buFont typeface="+mj-lt"/>
              <a:buAutoNum type="arabicPeriod"/>
            </a:pPr>
            <a:r>
              <a:rPr lang="en-GB" sz="1740" dirty="0" smtClean="0">
                <a:solidFill>
                  <a:srgbClr val="0070C0"/>
                </a:solidFill>
              </a:rPr>
              <a:t>Explain how each of the government policy measures being demanded would benefit the Bangladesh Motorbike Industry.</a:t>
            </a:r>
            <a:endParaRPr lang="en-GB" sz="1740" dirty="0" smtClean="0">
              <a:solidFill>
                <a:srgbClr val="FF0000"/>
              </a:solidFill>
            </a:endParaRPr>
          </a:p>
        </p:txBody>
      </p:sp>
      <p:sp>
        <p:nvSpPr>
          <p:cNvPr id="52226" name="AutoShape 2" descr="http://www.statista.com/graphic/1/270411/national-debt-of-spain.jpg"/>
          <p:cNvSpPr>
            <a:spLocks noChangeAspect="1" noChangeArrowheads="1"/>
          </p:cNvSpPr>
          <p:nvPr/>
        </p:nvSpPr>
        <p:spPr bwMode="auto">
          <a:xfrm>
            <a:off x="63500" y="-136525"/>
            <a:ext cx="8829675" cy="65627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9090" name="Picture 2" descr="http://static2.demotix.com/sites/default/files/imagecache/a_scale_large/2600-0/photos/1379164312-risky-use-of-motorcycles-seen-in-bangladesh_2671940.jpg"/>
          <p:cNvPicPr>
            <a:picLocks noChangeAspect="1" noChangeArrowheads="1"/>
          </p:cNvPicPr>
          <p:nvPr/>
        </p:nvPicPr>
        <p:blipFill>
          <a:blip r:embed="rId3"/>
          <a:srcRect/>
          <a:stretch>
            <a:fillRect/>
          </a:stretch>
        </p:blipFill>
        <p:spPr bwMode="auto">
          <a:xfrm>
            <a:off x="7005252" y="1143001"/>
            <a:ext cx="1833948" cy="1981199"/>
          </a:xfrm>
          <a:prstGeom prst="rect">
            <a:avLst/>
          </a:prstGeom>
          <a:noFill/>
        </p:spPr>
      </p:pic>
      <p:pic>
        <p:nvPicPr>
          <p:cNvPr id="89092" name="Picture 4" descr="http://bd.thedailystar.net/upload/gallery/image/arts/bangladesh-chhatra-league.jpg"/>
          <p:cNvPicPr>
            <a:picLocks noChangeAspect="1" noChangeArrowheads="1"/>
          </p:cNvPicPr>
          <p:nvPr/>
        </p:nvPicPr>
        <p:blipFill>
          <a:blip r:embed="rId4" cstate="print"/>
          <a:srcRect/>
          <a:stretch>
            <a:fillRect/>
          </a:stretch>
        </p:blipFill>
        <p:spPr bwMode="auto">
          <a:xfrm>
            <a:off x="7010400" y="3276601"/>
            <a:ext cx="1828799" cy="1371599"/>
          </a:xfrm>
          <a:prstGeom prst="rect">
            <a:avLst/>
          </a:prstGeom>
          <a:noFill/>
        </p:spPr>
      </p:pic>
      <p:pic>
        <p:nvPicPr>
          <p:cNvPr id="89093" name="Picture 5">
            <a:hlinkClick r:id="rId5"/>
          </p:cNvPr>
          <p:cNvPicPr>
            <a:picLocks noChangeAspect="1" noChangeArrowheads="1"/>
          </p:cNvPicPr>
          <p:nvPr/>
        </p:nvPicPr>
        <p:blipFill>
          <a:blip r:embed="rId6" cstate="print"/>
          <a:srcRect l="6875" t="40000" r="31250" b="7000"/>
          <a:stretch>
            <a:fillRect/>
          </a:stretch>
        </p:blipFill>
        <p:spPr bwMode="auto">
          <a:xfrm>
            <a:off x="7010400" y="4885162"/>
            <a:ext cx="1828800" cy="1058438"/>
          </a:xfrm>
          <a:prstGeom prst="rect">
            <a:avLst/>
          </a:prstGeom>
          <a:noFill/>
          <a:ln w="9525">
            <a:noFill/>
            <a:miter lim="800000"/>
            <a:headEnd/>
            <a:tailEnd/>
          </a:ln>
          <a:effectLst/>
        </p:spPr>
      </p:pic>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95546"/>
            <a:ext cx="79208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328</a:t>
            </a:r>
            <a:endParaRPr lang="en-GB"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1900" dirty="0" smtClean="0"/>
              <a:t>6.1 – Government Economic Objectives: Exam-Style Questions – Paper 1</a:t>
            </a:r>
            <a:endParaRPr lang="en-GB" sz="1900" b="1" dirty="0" smtClean="0"/>
          </a:p>
        </p:txBody>
      </p:sp>
      <p:sp>
        <p:nvSpPr>
          <p:cNvPr id="8" name="Rectangle 7"/>
          <p:cNvSpPr/>
          <p:nvPr/>
        </p:nvSpPr>
        <p:spPr>
          <a:xfrm>
            <a:off x="304800" y="1165335"/>
            <a:ext cx="8563786" cy="5647700"/>
          </a:xfrm>
          <a:prstGeom prst="rect">
            <a:avLst/>
          </a:prstGeom>
        </p:spPr>
        <p:txBody>
          <a:bodyPr wrap="square">
            <a:spAutoFit/>
          </a:bodyPr>
          <a:lstStyle/>
          <a:p>
            <a:pPr marL="457200" indent="-457200">
              <a:spcAft>
                <a:spcPts val="600"/>
              </a:spcAft>
              <a:buClr>
                <a:srgbClr val="00B050"/>
              </a:buClr>
              <a:buFont typeface="+mj-lt"/>
              <a:buAutoNum type="arabicPeriod"/>
              <a:tabLst>
                <a:tab pos="8405813" algn="r"/>
              </a:tabLst>
            </a:pPr>
            <a:r>
              <a:rPr lang="en-US" sz="2300" dirty="0" smtClean="0">
                <a:solidFill>
                  <a:srgbClr val="FF0000"/>
                </a:solidFill>
              </a:rPr>
              <a:t>The economy of Country A is growing rapidly. Unemployment is falling and the incomes of most consumers are rising. However, inflation increased to 8% last year. Many business owners are worried that the government could increase interest rates.</a:t>
            </a:r>
          </a:p>
          <a:p>
            <a:pPr marL="860425" indent="-396875">
              <a:spcAft>
                <a:spcPts val="600"/>
              </a:spcAft>
              <a:buClr>
                <a:srgbClr val="00B050"/>
              </a:buClr>
              <a:buFont typeface="+mj-lt"/>
              <a:buAutoNum type="alphaLcParenR"/>
              <a:tabLst>
                <a:tab pos="8405813" algn="r"/>
              </a:tabLst>
            </a:pPr>
            <a:r>
              <a:rPr lang="en-US" sz="2300" dirty="0" smtClean="0">
                <a:solidFill>
                  <a:srgbClr val="FF0000"/>
                </a:solidFill>
              </a:rPr>
              <a:t>What is meant by ‘inflation’?	[2]</a:t>
            </a:r>
          </a:p>
          <a:p>
            <a:pPr marL="860425" indent="-396875">
              <a:spcAft>
                <a:spcPts val="600"/>
              </a:spcAft>
              <a:buClr>
                <a:srgbClr val="00B050"/>
              </a:buClr>
              <a:buFont typeface="+mj-lt"/>
              <a:buAutoNum type="alphaLcParenR"/>
              <a:tabLst>
                <a:tab pos="8405813" algn="r"/>
              </a:tabLst>
            </a:pPr>
            <a:r>
              <a:rPr lang="en-US" sz="2300" dirty="0" smtClean="0">
                <a:solidFill>
                  <a:srgbClr val="FF0000"/>
                </a:solidFill>
              </a:rPr>
              <a:t>Identify </a:t>
            </a:r>
            <a:r>
              <a:rPr lang="en-US" sz="2300" b="1" dirty="0" smtClean="0">
                <a:solidFill>
                  <a:srgbClr val="FF0000"/>
                </a:solidFill>
              </a:rPr>
              <a:t>two</a:t>
            </a:r>
            <a:r>
              <a:rPr lang="en-US" sz="2300" dirty="0" smtClean="0">
                <a:solidFill>
                  <a:srgbClr val="FF0000"/>
                </a:solidFill>
              </a:rPr>
              <a:t> likely economic objectives of the Government of Country A.	[2]</a:t>
            </a:r>
          </a:p>
          <a:p>
            <a:pPr marL="860425" indent="-396875">
              <a:spcAft>
                <a:spcPts val="600"/>
              </a:spcAft>
              <a:buClr>
                <a:srgbClr val="00B050"/>
              </a:buClr>
              <a:buFont typeface="+mj-lt"/>
              <a:buAutoNum type="alphaLcParenR"/>
              <a:tabLst>
                <a:tab pos="8405813" algn="r"/>
              </a:tabLst>
            </a:pPr>
            <a:r>
              <a:rPr lang="en-US" sz="2300" dirty="0" smtClean="0">
                <a:solidFill>
                  <a:srgbClr val="FF0000"/>
                </a:solidFill>
              </a:rPr>
              <a:t>Identify and explain </a:t>
            </a:r>
            <a:r>
              <a:rPr lang="en-US" sz="2300" b="1" dirty="0" smtClean="0">
                <a:solidFill>
                  <a:srgbClr val="FF0000"/>
                </a:solidFill>
              </a:rPr>
              <a:t>two </a:t>
            </a:r>
            <a:r>
              <a:rPr lang="en-US" sz="2300" dirty="0" smtClean="0">
                <a:solidFill>
                  <a:srgbClr val="FF0000"/>
                </a:solidFill>
              </a:rPr>
              <a:t>types of taxes that a Government can use to raise revenue.	[4]</a:t>
            </a:r>
          </a:p>
          <a:p>
            <a:pPr marL="860425" indent="-396875">
              <a:spcAft>
                <a:spcPts val="600"/>
              </a:spcAft>
              <a:buClr>
                <a:srgbClr val="00B050"/>
              </a:buClr>
              <a:buFont typeface="+mj-lt"/>
              <a:buAutoNum type="alphaLcParenR"/>
              <a:tabLst>
                <a:tab pos="8405813" algn="r"/>
              </a:tabLst>
            </a:pPr>
            <a:r>
              <a:rPr lang="en-US" sz="2300" dirty="0" smtClean="0">
                <a:solidFill>
                  <a:srgbClr val="FF0000"/>
                </a:solidFill>
              </a:rPr>
              <a:t>Identify and explain </a:t>
            </a:r>
            <a:r>
              <a:rPr lang="en-US" sz="2300" b="1" dirty="0" smtClean="0">
                <a:solidFill>
                  <a:srgbClr val="FF0000"/>
                </a:solidFill>
              </a:rPr>
              <a:t>two </a:t>
            </a:r>
            <a:r>
              <a:rPr lang="en-US" sz="2300" dirty="0" smtClean="0">
                <a:solidFill>
                  <a:srgbClr val="FF0000"/>
                </a:solidFill>
              </a:rPr>
              <a:t>ways in which an increase in interest rates could affect businesses in Country A.	[6]</a:t>
            </a:r>
          </a:p>
          <a:p>
            <a:pPr marL="860425" indent="-396875">
              <a:spcAft>
                <a:spcPts val="600"/>
              </a:spcAft>
              <a:buClr>
                <a:srgbClr val="00B050"/>
              </a:buClr>
              <a:buFont typeface="+mj-lt"/>
              <a:buAutoNum type="alphaLcParenR"/>
              <a:tabLst>
                <a:tab pos="8405813" algn="r"/>
              </a:tabLst>
            </a:pPr>
            <a:r>
              <a:rPr lang="en-US" sz="2300" dirty="0" smtClean="0">
                <a:solidFill>
                  <a:srgbClr val="FF0000"/>
                </a:solidFill>
              </a:rPr>
              <a:t>Do you think all businesses within a country benefit when the economy grows? Justify your answer.	[6]</a:t>
            </a:r>
          </a:p>
        </p:txBody>
      </p:sp>
      <p:sp>
        <p:nvSpPr>
          <p:cNvPr id="10" name="TextBox 9">
            <a:hlinkClick r:id="rId3" action="ppaction://hlinkfile"/>
          </p:cNvPr>
          <p:cNvSpPr txBox="1"/>
          <p:nvPr/>
        </p:nvSpPr>
        <p:spPr>
          <a:xfrm>
            <a:off x="304800" y="5867400"/>
            <a:ext cx="466794" cy="646331"/>
          </a:xfrm>
          <a:prstGeom prst="rect">
            <a:avLst/>
          </a:prstGeom>
          <a:noFill/>
        </p:spPr>
        <p:txBody>
          <a:bodyPr wrap="none" rtlCol="0">
            <a:spAutoFit/>
          </a:bodyPr>
          <a:lstStyle/>
          <a:p>
            <a:r>
              <a:rPr lang="en-US" sz="3600" b="1" dirty="0" smtClean="0">
                <a:solidFill>
                  <a:srgbClr val="0070C0"/>
                </a:solidFill>
              </a:rPr>
              <a:t>?</a:t>
            </a:r>
            <a:endParaRPr lang="en-GB" sz="1600" b="1" dirty="0">
              <a:solidFill>
                <a:srgbClr val="0070C0"/>
              </a:solidFill>
            </a:endParaRPr>
          </a:p>
        </p:txBody>
      </p:sp>
    </p:spTree>
    <p:extLst>
      <p:ext uri="{BB962C8B-B14F-4D97-AF65-F5344CB8AC3E}">
        <p14:creationId xmlns:p14="http://schemas.microsoft.com/office/powerpoint/2010/main" val="2039585869"/>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95546"/>
            <a:ext cx="807368"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328</a:t>
            </a:r>
            <a:endParaRPr lang="en-GB" sz="16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1900" dirty="0" smtClean="0"/>
              <a:t>6.1 – Government Economic Objectives: Exam-Style Questions – Paper 1</a:t>
            </a:r>
            <a:endParaRPr lang="en-GB" sz="1900" b="1" dirty="0" smtClean="0"/>
          </a:p>
        </p:txBody>
      </p:sp>
      <p:sp>
        <p:nvSpPr>
          <p:cNvPr id="8" name="Rectangle 7"/>
          <p:cNvSpPr/>
          <p:nvPr/>
        </p:nvSpPr>
        <p:spPr>
          <a:xfrm>
            <a:off x="304800" y="1165335"/>
            <a:ext cx="8563786" cy="5324535"/>
          </a:xfrm>
          <a:prstGeom prst="rect">
            <a:avLst/>
          </a:prstGeom>
        </p:spPr>
        <p:txBody>
          <a:bodyPr wrap="square">
            <a:spAutoFit/>
          </a:bodyPr>
          <a:lstStyle/>
          <a:p>
            <a:pPr marL="457200" indent="-457200">
              <a:spcAft>
                <a:spcPts val="600"/>
              </a:spcAft>
              <a:buClr>
                <a:srgbClr val="00B050"/>
              </a:buClr>
              <a:buFont typeface="+mj-lt"/>
              <a:buAutoNum type="arabicPeriod" startAt="2"/>
              <a:tabLst>
                <a:tab pos="8405813" algn="r"/>
              </a:tabLst>
            </a:pPr>
            <a:r>
              <a:rPr lang="en-US" sz="2100" dirty="0" smtClean="0">
                <a:solidFill>
                  <a:srgbClr val="FF0000"/>
                </a:solidFill>
              </a:rPr>
              <a:t>The Government of Country B is planning to increase taxes. It will use the revenue raised to build more roads and airports in an attempt to reduce unemployment and increase economic growth. The rate of inflation was very high last year but it has now started to fall. BEK produce exclusive branded fashion goods. Managers within BEK are planning to respond to the government policy of higher taxes.</a:t>
            </a:r>
          </a:p>
          <a:p>
            <a:pPr marL="804863" indent="-341313">
              <a:spcAft>
                <a:spcPts val="600"/>
              </a:spcAft>
              <a:buClr>
                <a:srgbClr val="00B050"/>
              </a:buClr>
              <a:buFont typeface="+mj-lt"/>
              <a:buAutoNum type="alphaLcParenR"/>
              <a:tabLst>
                <a:tab pos="8405813" algn="r"/>
              </a:tabLst>
            </a:pPr>
            <a:r>
              <a:rPr lang="en-US" sz="2100" dirty="0" smtClean="0">
                <a:solidFill>
                  <a:srgbClr val="FF0000"/>
                </a:solidFill>
              </a:rPr>
              <a:t>What is meant by ‘economic growth’?	[2]</a:t>
            </a:r>
          </a:p>
          <a:p>
            <a:pPr marL="804863" indent="-341313">
              <a:spcAft>
                <a:spcPts val="600"/>
              </a:spcAft>
              <a:buClr>
                <a:srgbClr val="00B050"/>
              </a:buClr>
              <a:buFont typeface="+mj-lt"/>
              <a:buAutoNum type="alphaLcParenR"/>
              <a:tabLst>
                <a:tab pos="8405813" algn="r"/>
              </a:tabLst>
            </a:pPr>
            <a:r>
              <a:rPr lang="en-US" sz="2100" dirty="0" smtClean="0">
                <a:solidFill>
                  <a:srgbClr val="FF0000"/>
                </a:solidFill>
              </a:rPr>
              <a:t>Identify </a:t>
            </a:r>
            <a:r>
              <a:rPr lang="en-US" sz="2100" b="1" dirty="0" smtClean="0">
                <a:solidFill>
                  <a:srgbClr val="FF0000"/>
                </a:solidFill>
              </a:rPr>
              <a:t>two</a:t>
            </a:r>
            <a:r>
              <a:rPr lang="en-US" sz="2100" dirty="0" smtClean="0">
                <a:solidFill>
                  <a:srgbClr val="FF0000"/>
                </a:solidFill>
              </a:rPr>
              <a:t> effects on business of increased unemployment.	[2]</a:t>
            </a:r>
          </a:p>
          <a:p>
            <a:pPr marL="804863" indent="-341313">
              <a:spcAft>
                <a:spcPts val="600"/>
              </a:spcAft>
              <a:buClr>
                <a:srgbClr val="00B050"/>
              </a:buClr>
              <a:buFont typeface="+mj-lt"/>
              <a:buAutoNum type="alphaLcParenR"/>
              <a:tabLst>
                <a:tab pos="8405813" algn="r"/>
              </a:tabLst>
            </a:pPr>
            <a:r>
              <a:rPr lang="en-US" sz="2100" dirty="0" smtClean="0">
                <a:solidFill>
                  <a:srgbClr val="FF0000"/>
                </a:solidFill>
              </a:rPr>
              <a:t>Identify and explain </a:t>
            </a:r>
            <a:r>
              <a:rPr lang="en-US" sz="2100" b="1" dirty="0" smtClean="0">
                <a:solidFill>
                  <a:srgbClr val="FF0000"/>
                </a:solidFill>
              </a:rPr>
              <a:t>two </a:t>
            </a:r>
            <a:r>
              <a:rPr lang="en-US" sz="2100" dirty="0" smtClean="0">
                <a:solidFill>
                  <a:srgbClr val="FF0000"/>
                </a:solidFill>
              </a:rPr>
              <a:t>effects on businesses of high inflation.	[4]</a:t>
            </a:r>
          </a:p>
          <a:p>
            <a:pPr marL="804863" indent="-341313">
              <a:spcAft>
                <a:spcPts val="600"/>
              </a:spcAft>
              <a:buClr>
                <a:srgbClr val="00B050"/>
              </a:buClr>
              <a:buFont typeface="+mj-lt"/>
              <a:buAutoNum type="alphaLcParenR"/>
              <a:tabLst>
                <a:tab pos="8405813" algn="r"/>
              </a:tabLst>
            </a:pPr>
            <a:r>
              <a:rPr lang="en-US" sz="2100" dirty="0" smtClean="0">
                <a:solidFill>
                  <a:srgbClr val="FF0000"/>
                </a:solidFill>
              </a:rPr>
              <a:t>Identify and explain </a:t>
            </a:r>
            <a:r>
              <a:rPr lang="en-US" sz="2100" b="1" dirty="0" smtClean="0">
                <a:solidFill>
                  <a:srgbClr val="FF0000"/>
                </a:solidFill>
              </a:rPr>
              <a:t>two </a:t>
            </a:r>
            <a:r>
              <a:rPr lang="en-US" sz="2100" dirty="0" smtClean="0">
                <a:solidFill>
                  <a:srgbClr val="FF0000"/>
                </a:solidFill>
              </a:rPr>
              <a:t>ways in which a business producing luxury products could respond to higher taxes.	[6]</a:t>
            </a:r>
          </a:p>
          <a:p>
            <a:pPr marL="804863" indent="-341313">
              <a:spcAft>
                <a:spcPts val="600"/>
              </a:spcAft>
              <a:buClr>
                <a:srgbClr val="00B050"/>
              </a:buClr>
              <a:buFont typeface="+mj-lt"/>
              <a:buAutoNum type="alphaLcParenR"/>
              <a:tabLst>
                <a:tab pos="8405813" algn="r"/>
              </a:tabLst>
            </a:pPr>
            <a:r>
              <a:rPr lang="en-US" sz="2100" dirty="0" smtClean="0">
                <a:solidFill>
                  <a:srgbClr val="FF0000"/>
                </a:solidFill>
              </a:rPr>
              <a:t>Do you think that increased government spending on more roads and airports is a good idea? Justify your answer.	[6]</a:t>
            </a:r>
          </a:p>
        </p:txBody>
      </p:sp>
      <p:sp>
        <p:nvSpPr>
          <p:cNvPr id="10" name="TextBox 9">
            <a:hlinkClick r:id="rId3" action="ppaction://hlinkfile"/>
          </p:cNvPr>
          <p:cNvSpPr txBox="1"/>
          <p:nvPr/>
        </p:nvSpPr>
        <p:spPr>
          <a:xfrm>
            <a:off x="304800" y="5943600"/>
            <a:ext cx="466794" cy="646331"/>
          </a:xfrm>
          <a:prstGeom prst="rect">
            <a:avLst/>
          </a:prstGeom>
          <a:noFill/>
        </p:spPr>
        <p:txBody>
          <a:bodyPr wrap="none" rtlCol="0">
            <a:spAutoFit/>
          </a:bodyPr>
          <a:lstStyle/>
          <a:p>
            <a:r>
              <a:rPr lang="en-US" sz="3600" b="1" dirty="0" smtClean="0">
                <a:solidFill>
                  <a:srgbClr val="0070C0"/>
                </a:solidFill>
              </a:rPr>
              <a:t>?</a:t>
            </a:r>
            <a:endParaRPr lang="en-GB" sz="1600" b="1" dirty="0">
              <a:solidFill>
                <a:srgbClr val="0070C0"/>
              </a:solidFill>
            </a:endParaRPr>
          </a:p>
        </p:txBody>
      </p:sp>
    </p:spTree>
    <p:extLst>
      <p:ext uri="{BB962C8B-B14F-4D97-AF65-F5344CB8AC3E}">
        <p14:creationId xmlns:p14="http://schemas.microsoft.com/office/powerpoint/2010/main" val="2039585869"/>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2" name="Rectangle 1"/>
          <p:cNvSpPr/>
          <p:nvPr/>
        </p:nvSpPr>
        <p:spPr>
          <a:xfrm>
            <a:off x="323528" y="1124744"/>
            <a:ext cx="8496944" cy="5632311"/>
          </a:xfrm>
          <a:prstGeom prst="rect">
            <a:avLst/>
          </a:prstGeom>
        </p:spPr>
        <p:txBody>
          <a:bodyPr wrap="square">
            <a:spAutoFit/>
          </a:bodyPr>
          <a:lstStyle/>
          <a:p>
            <a:pPr marL="228600" indent="-228600"/>
            <a:r>
              <a:rPr lang="en-US" sz="1760" dirty="0">
                <a:latin typeface="Arial" panose="020B0604020202020204" pitchFamily="34" charset="0"/>
                <a:cs typeface="Arial" panose="020B0604020202020204" pitchFamily="34" charset="0"/>
              </a:rPr>
              <a:t>The four assessment objectives in Cambridge IGCSE Business Studies are: </a:t>
            </a:r>
          </a:p>
          <a:p>
            <a:pPr marL="457200" indent="-228600" algn="ctr"/>
            <a:r>
              <a:rPr lang="en-US" sz="1760" b="1" dirty="0">
                <a:latin typeface="Arial" panose="020B0604020202020204" pitchFamily="34" charset="0"/>
                <a:cs typeface="Arial" panose="020B0604020202020204" pitchFamily="34" charset="0"/>
              </a:rPr>
              <a:t>AO1</a:t>
            </a:r>
            <a:r>
              <a:rPr lang="en-US" sz="1760" dirty="0">
                <a:latin typeface="Arial" panose="020B0604020202020204" pitchFamily="34" charset="0"/>
                <a:cs typeface="Arial" panose="020B0604020202020204" pitchFamily="34" charset="0"/>
              </a:rPr>
              <a:t>: Knowledge and understanding </a:t>
            </a:r>
          </a:p>
          <a:p>
            <a:pPr marL="457200" indent="-228600" algn="ctr"/>
            <a:r>
              <a:rPr lang="en-US" sz="1760" b="1" dirty="0">
                <a:latin typeface="Arial" panose="020B0604020202020204" pitchFamily="34" charset="0"/>
                <a:cs typeface="Arial" panose="020B0604020202020204" pitchFamily="34" charset="0"/>
              </a:rPr>
              <a:t>AO2</a:t>
            </a:r>
            <a:r>
              <a:rPr lang="en-US" sz="1760" dirty="0">
                <a:latin typeface="Arial" panose="020B0604020202020204" pitchFamily="34" charset="0"/>
                <a:cs typeface="Arial" panose="020B0604020202020204" pitchFamily="34" charset="0"/>
              </a:rPr>
              <a:t>: Application </a:t>
            </a:r>
          </a:p>
          <a:p>
            <a:pPr marL="457200" indent="-228600" algn="ctr"/>
            <a:r>
              <a:rPr lang="en-US" sz="1760" b="1" dirty="0">
                <a:latin typeface="Arial" panose="020B0604020202020204" pitchFamily="34" charset="0"/>
                <a:cs typeface="Arial" panose="020B0604020202020204" pitchFamily="34" charset="0"/>
              </a:rPr>
              <a:t>AO3</a:t>
            </a:r>
            <a:r>
              <a:rPr lang="en-US" sz="1760" dirty="0">
                <a:latin typeface="Arial" panose="020B0604020202020204" pitchFamily="34" charset="0"/>
                <a:cs typeface="Arial" panose="020B0604020202020204" pitchFamily="34" charset="0"/>
              </a:rPr>
              <a:t>: Analysis </a:t>
            </a:r>
          </a:p>
          <a:p>
            <a:pPr marL="457200" indent="-228600" algn="ctr"/>
            <a:r>
              <a:rPr lang="en-US" sz="1760" b="1" dirty="0">
                <a:latin typeface="Arial" panose="020B0604020202020204" pitchFamily="34" charset="0"/>
                <a:cs typeface="Arial" panose="020B0604020202020204" pitchFamily="34" charset="0"/>
              </a:rPr>
              <a:t>AO4</a:t>
            </a:r>
            <a:r>
              <a:rPr lang="en-US" sz="1760" dirty="0">
                <a:latin typeface="Arial" panose="020B0604020202020204" pitchFamily="34" charset="0"/>
                <a:cs typeface="Arial" panose="020B0604020202020204" pitchFamily="34" charset="0"/>
              </a:rPr>
              <a:t>: Evaluation</a:t>
            </a:r>
          </a:p>
          <a:p>
            <a:pPr marL="228600" indent="-228600"/>
            <a:r>
              <a:rPr lang="en-US" sz="1760" b="1" dirty="0">
                <a:latin typeface="Arial" panose="020B0604020202020204" pitchFamily="34" charset="0"/>
                <a:cs typeface="Arial" panose="020B0604020202020204" pitchFamily="34" charset="0"/>
              </a:rPr>
              <a:t>AO1</a:t>
            </a:r>
            <a:r>
              <a:rPr lang="en-US" sz="1760" dirty="0">
                <a:latin typeface="Arial" panose="020B0604020202020204" pitchFamily="34" charset="0"/>
                <a:cs typeface="Arial" panose="020B0604020202020204" pitchFamily="34" charset="0"/>
              </a:rPr>
              <a:t>: Knowledge and understanding Candidates should be able to:</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demonstrate knowledge and understanding of facts, terms, concepts, conventions, theories and techniques commonly applied to or used as part of business </a:t>
            </a:r>
            <a:r>
              <a:rPr lang="en-US" sz="1760" dirty="0" err="1">
                <a:latin typeface="Arial" panose="020B0604020202020204" pitchFamily="34" charset="0"/>
                <a:cs typeface="Arial" panose="020B0604020202020204" pitchFamily="34" charset="0"/>
              </a:rPr>
              <a:t>behaviour</a:t>
            </a:r>
            <a:r>
              <a:rPr lang="en-US" sz="1760" dirty="0">
                <a:latin typeface="Arial" panose="020B0604020202020204" pitchFamily="34" charset="0"/>
                <a:cs typeface="Arial" panose="020B0604020202020204" pitchFamily="34" charset="0"/>
              </a:rPr>
              <a:t>.</a:t>
            </a:r>
          </a:p>
          <a:p>
            <a:pPr marL="228600" indent="-228600"/>
            <a:r>
              <a:rPr lang="en-US" sz="1760" b="1" dirty="0">
                <a:latin typeface="Arial" panose="020B0604020202020204" pitchFamily="34" charset="0"/>
                <a:cs typeface="Arial" panose="020B0604020202020204" pitchFamily="34" charset="0"/>
              </a:rPr>
              <a:t>AO2</a:t>
            </a:r>
            <a:r>
              <a:rPr lang="en-US" sz="1760" dirty="0">
                <a:latin typeface="Arial" panose="020B0604020202020204" pitchFamily="34" charset="0"/>
                <a:cs typeface="Arial" panose="020B0604020202020204" pitchFamily="34" charset="0"/>
              </a:rPr>
              <a:t>: Application Candidates should be able to:</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apply their knowledge and understanding of facts, terms, concepts, conventions, theories and techniques.</a:t>
            </a:r>
          </a:p>
          <a:p>
            <a:pPr marL="228600" indent="-228600"/>
            <a:r>
              <a:rPr lang="en-US" sz="1760" b="1" dirty="0">
                <a:latin typeface="Arial" panose="020B0604020202020204" pitchFamily="34" charset="0"/>
                <a:cs typeface="Arial" panose="020B0604020202020204" pitchFamily="34" charset="0"/>
              </a:rPr>
              <a:t>AO3</a:t>
            </a:r>
            <a:r>
              <a:rPr lang="en-US" sz="1760" dirty="0">
                <a:latin typeface="Arial" panose="020B0604020202020204" pitchFamily="34" charset="0"/>
                <a:cs typeface="Arial" panose="020B0604020202020204" pitchFamily="34" charset="0"/>
              </a:rPr>
              <a:t>: Analysis Candidates should be able to:</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distinguish between evidence and opinion in a business context </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order, analyse and interpret information in narrative, numerical and graphical forms, using appropriate techniques.</a:t>
            </a:r>
          </a:p>
          <a:p>
            <a:pPr marL="228600" indent="-228600"/>
            <a:r>
              <a:rPr lang="en-US" sz="1760" b="1" dirty="0">
                <a:latin typeface="Arial" panose="020B0604020202020204" pitchFamily="34" charset="0"/>
                <a:cs typeface="Arial" panose="020B0604020202020204" pitchFamily="34" charset="0"/>
              </a:rPr>
              <a:t>AO4</a:t>
            </a:r>
            <a:r>
              <a:rPr lang="en-US" sz="1760" dirty="0">
                <a:latin typeface="Arial" panose="020B0604020202020204" pitchFamily="34" charset="0"/>
                <a:cs typeface="Arial" panose="020B0604020202020204" pitchFamily="34" charset="0"/>
              </a:rPr>
              <a:t>: Evaluation Candidates should be able to:</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present reasoned explanations, develop arguments, understand implications and draw inferences</a:t>
            </a:r>
          </a:p>
          <a:p>
            <a:pPr marL="568325" lvl="1" indent="-285750">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make judgements, recommendations and decisions.</a:t>
            </a:r>
            <a:endParaRPr lang="en-GB" sz="176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645705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3" name="Rectangle 2"/>
          <p:cNvSpPr/>
          <p:nvPr/>
        </p:nvSpPr>
        <p:spPr>
          <a:xfrm>
            <a:off x="323528" y="1106160"/>
            <a:ext cx="8496944" cy="1200329"/>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2400" dirty="0">
                <a:latin typeface="Arial" panose="020B0604020202020204" pitchFamily="34" charset="0"/>
                <a:cs typeface="Arial" panose="020B0604020202020204" pitchFamily="34" charset="0"/>
              </a:rPr>
              <a:t>Relationship between assessment objectives and components The approximate weightings allocated to each of the assessment objectives are </a:t>
            </a:r>
            <a:r>
              <a:rPr lang="en-US" sz="2400" dirty="0" err="1">
                <a:latin typeface="Arial" panose="020B0604020202020204" pitchFamily="34" charset="0"/>
                <a:cs typeface="Arial" panose="020B0604020202020204" pitchFamily="34" charset="0"/>
              </a:rPr>
              <a:t>summarised</a:t>
            </a:r>
            <a:r>
              <a:rPr lang="en-US" sz="2400" dirty="0">
                <a:latin typeface="Arial" panose="020B0604020202020204" pitchFamily="34" charset="0"/>
                <a:cs typeface="Arial" panose="020B0604020202020204" pitchFamily="34" charset="0"/>
              </a:rPr>
              <a:t> below.</a:t>
            </a:r>
          </a:p>
        </p:txBody>
      </p:sp>
      <p:graphicFrame>
        <p:nvGraphicFramePr>
          <p:cNvPr id="14" name="Table 13"/>
          <p:cNvGraphicFramePr>
            <a:graphicFrameLocks noGrp="1"/>
          </p:cNvGraphicFramePr>
          <p:nvPr>
            <p:extLst/>
          </p:nvPr>
        </p:nvGraphicFramePr>
        <p:xfrm>
          <a:off x="348208" y="2422376"/>
          <a:ext cx="8472265" cy="2590800"/>
        </p:xfrm>
        <a:graphic>
          <a:graphicData uri="http://schemas.openxmlformats.org/drawingml/2006/table">
            <a:tbl>
              <a:tblPr firstRow="1" bandRow="1">
                <a:tableStyleId>{F5AB1C69-6EDB-4FF4-983F-18BD219EF322}</a:tableStyleId>
              </a:tblPr>
              <a:tblGrid>
                <a:gridCol w="2927648"/>
                <a:gridCol w="1440160"/>
                <a:gridCol w="1296144"/>
                <a:gridCol w="2808313"/>
              </a:tblGrid>
              <a:tr h="273630">
                <a:tc>
                  <a:txBody>
                    <a:bodyPr/>
                    <a:lstStyle/>
                    <a:p>
                      <a:r>
                        <a:rPr lang="en-US" sz="2000" dirty="0" smtClean="0">
                          <a:latin typeface="Arial" panose="020B0604020202020204" pitchFamily="34" charset="0"/>
                          <a:cs typeface="Arial" panose="020B0604020202020204" pitchFamily="34" charset="0"/>
                        </a:rPr>
                        <a:t>Assessment Objective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1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2 </a:t>
                      </a:r>
                      <a:endParaRPr lang="en-GB" sz="20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Weighting for qualification</a:t>
                      </a:r>
                    </a:p>
                  </a:txBody>
                  <a:tcPr/>
                </a:tc>
              </a:tr>
              <a:tr h="273630">
                <a:tc>
                  <a:txBody>
                    <a:bodyPr/>
                    <a:lstStyle/>
                    <a:p>
                      <a:r>
                        <a:rPr lang="en-US" sz="2000" dirty="0" smtClean="0">
                          <a:latin typeface="Arial" panose="020B0604020202020204" pitchFamily="34" charset="0"/>
                          <a:cs typeface="Arial" panose="020B0604020202020204" pitchFamily="34" charset="0"/>
                        </a:rPr>
                        <a:t>AO1: Knowledge and understanding </a:t>
                      </a:r>
                      <a:endParaRPr lang="en-GB" sz="2000" b="1"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AO2: Application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AO3: Analysis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AO4: Evaluation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452724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Grade Descriptors – A Grade</a:t>
            </a:r>
            <a:endParaRPr lang="en-GB" sz="3600" b="1" dirty="0" smtClean="0"/>
          </a:p>
        </p:txBody>
      </p:sp>
      <p:sp>
        <p:nvSpPr>
          <p:cNvPr id="2" name="Rectangle 1"/>
          <p:cNvSpPr/>
          <p:nvPr/>
        </p:nvSpPr>
        <p:spPr>
          <a:xfrm>
            <a:off x="323528" y="1124744"/>
            <a:ext cx="8496944" cy="5262979"/>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600" dirty="0">
                <a:latin typeface="Arial" panose="020B0604020202020204" pitchFamily="34" charset="0"/>
                <a:cs typeface="Arial" panose="020B0604020202020204" pitchFamily="34" charset="0"/>
              </a:rPr>
              <a:t>Grade descriptions are provided to give a general indication of the standards of achievement likely to have been shown by candidates awarded particular grades. The grade awarded will depend in practice upon the extent to which the candidate has met the assessment objectives overall and it might conceal weakness in one aspect of the examination which is balanced by above average performance in another.</a:t>
            </a:r>
          </a:p>
          <a:p>
            <a:pPr marL="228600" indent="-228600"/>
            <a:r>
              <a:rPr lang="en-US" sz="1600" b="1" dirty="0">
                <a:latin typeface="Arial" panose="020B0604020202020204" pitchFamily="34" charset="0"/>
                <a:cs typeface="Arial" panose="020B0604020202020204" pitchFamily="34" charset="0"/>
              </a:rPr>
              <a:t>A Grade </a:t>
            </a:r>
            <a:r>
              <a:rPr lang="en-US" sz="1600" dirty="0">
                <a:latin typeface="Arial" panose="020B0604020202020204" pitchFamily="34" charset="0"/>
                <a:cs typeface="Arial" panose="020B0604020202020204" pitchFamily="34" charset="0"/>
              </a:rPr>
              <a:t>- A candidate should demonstrate the following:</a:t>
            </a:r>
          </a:p>
          <a:p>
            <a:pPr marL="228600" indent="-228600"/>
            <a:r>
              <a:rPr lang="en-US" sz="1600" b="1" dirty="0">
                <a:latin typeface="Arial" panose="020B0604020202020204" pitchFamily="34" charset="0"/>
                <a:cs typeface="Arial" panose="020B0604020202020204" pitchFamily="34" charset="0"/>
              </a:rPr>
              <a:t>Knowledge and understanding </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identify detailed facts, conventions and techniques in relation to the content of the syllabus</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define the concepts and ideas of the syllabus.</a:t>
            </a:r>
          </a:p>
          <a:p>
            <a:pPr marL="228600" indent="-228600"/>
            <a:r>
              <a:rPr lang="en-US" sz="1600" b="1" dirty="0">
                <a:latin typeface="Arial" panose="020B0604020202020204" pitchFamily="34" charset="0"/>
                <a:cs typeface="Arial" panose="020B0604020202020204" pitchFamily="34" charset="0"/>
              </a:rPr>
              <a:t>Application</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 thorough ability to apply knowledge and understanding, using terms, concepts, theories and methods effectively to address business problems and issues</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 thorough ability to form conclusions from this information and to demonstrate these conclusions clearly and logically.</a:t>
            </a:r>
          </a:p>
          <a:p>
            <a:pPr marL="228600" indent="-228600"/>
            <a:r>
              <a:rPr lang="en-US" sz="1600" b="1" dirty="0">
                <a:latin typeface="Arial" panose="020B0604020202020204" pitchFamily="34" charset="0"/>
                <a:cs typeface="Arial" panose="020B0604020202020204" pitchFamily="34" charset="0"/>
              </a:rPr>
              <a:t>Analysis</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classify and comment on information presented in various forms</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distinguish between evidence and opinion.</a:t>
            </a:r>
          </a:p>
          <a:p>
            <a:pPr marL="228600" indent="-228600"/>
            <a:r>
              <a:rPr lang="en-US" sz="1600" b="1" dirty="0">
                <a:latin typeface="Arial" panose="020B0604020202020204" pitchFamily="34" charset="0"/>
                <a:cs typeface="Arial" panose="020B0604020202020204" pitchFamily="34" charset="0"/>
              </a:rPr>
              <a:t>Evaluation</a:t>
            </a:r>
          </a:p>
          <a:p>
            <a:pPr marL="519113" lvl="1" indent="-223838">
              <a:buClr>
                <a:srgbClr val="00B050"/>
              </a:buClr>
              <a:buFont typeface="Arial" panose="020B0604020202020204" pitchFamily="34" charset="0"/>
              <a:buChar char="•"/>
            </a:pPr>
            <a:r>
              <a:rPr lang="en-US" sz="1600" dirty="0">
                <a:latin typeface="Arial" panose="020B0604020202020204" pitchFamily="34" charset="0"/>
                <a:cs typeface="Arial" panose="020B0604020202020204" pitchFamily="34" charset="0"/>
              </a:rPr>
              <a:t>an excellent ability to make clear, reasoned judgements and communicate them in an accurate and logical manner.</a:t>
            </a:r>
          </a:p>
        </p:txBody>
      </p:sp>
    </p:spTree>
    <p:extLst>
      <p:ext uri="{BB962C8B-B14F-4D97-AF65-F5344CB8AC3E}">
        <p14:creationId xmlns:p14="http://schemas.microsoft.com/office/powerpoint/2010/main" val="4131547848"/>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Grade Descriptors – C Grade</a:t>
            </a:r>
            <a:endParaRPr lang="en-GB" sz="3600" b="1" dirty="0" smtClean="0"/>
          </a:p>
        </p:txBody>
      </p:sp>
      <p:sp>
        <p:nvSpPr>
          <p:cNvPr id="2" name="Rectangle 1"/>
          <p:cNvSpPr/>
          <p:nvPr/>
        </p:nvSpPr>
        <p:spPr>
          <a:xfrm>
            <a:off x="323528" y="1124744"/>
            <a:ext cx="8496944" cy="5324535"/>
          </a:xfrm>
          <a:prstGeom prst="rect">
            <a:avLst/>
          </a:prstGeom>
        </p:spPr>
        <p:txBody>
          <a:bodyPr wrap="square">
            <a:spAutoFit/>
          </a:bodyPr>
          <a:lstStyle/>
          <a:p>
            <a:pPr marL="228600" indent="-228600"/>
            <a:r>
              <a:rPr lang="en-US" sz="2000" dirty="0">
                <a:latin typeface="Arial" panose="020B0604020202020204" pitchFamily="34" charset="0"/>
                <a:cs typeface="Arial" panose="020B0604020202020204" pitchFamily="34" charset="0"/>
              </a:rPr>
              <a:t>A </a:t>
            </a:r>
            <a:r>
              <a:rPr lang="en-US" sz="2000" b="1" dirty="0">
                <a:latin typeface="Arial" panose="020B0604020202020204" pitchFamily="34" charset="0"/>
                <a:cs typeface="Arial" panose="020B0604020202020204" pitchFamily="34" charset="0"/>
              </a:rPr>
              <a:t>Grade C</a:t>
            </a:r>
            <a:r>
              <a:rPr lang="en-US" sz="2000" dirty="0">
                <a:latin typeface="Arial" panose="020B0604020202020204" pitchFamily="34" charset="0"/>
                <a:cs typeface="Arial" panose="020B0604020202020204" pitchFamily="34" charset="0"/>
              </a:rPr>
              <a:t> candidate should demonstrate the following:</a:t>
            </a:r>
          </a:p>
          <a:p>
            <a:pPr marL="228600" indent="-228600"/>
            <a:r>
              <a:rPr lang="en-US" sz="2000" b="1" dirty="0">
                <a:latin typeface="Arial" panose="020B0604020202020204" pitchFamily="34" charset="0"/>
                <a:cs typeface="Arial" panose="020B0604020202020204" pitchFamily="34" charset="0"/>
              </a:rPr>
              <a:t>Knowledge and understanding</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identify detailed facts, conventions and techniques in relation to the content of the syllabus</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define the concepts and ideas of the syllabus.</a:t>
            </a:r>
          </a:p>
          <a:p>
            <a:pPr marL="228600" indent="-228600"/>
            <a:r>
              <a:rPr lang="en-US" sz="2000" b="1" dirty="0">
                <a:latin typeface="Arial" panose="020B0604020202020204" pitchFamily="34" charset="0"/>
                <a:cs typeface="Arial" panose="020B0604020202020204" pitchFamily="34" charset="0"/>
              </a:rPr>
              <a:t>Application</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apply knowledge and understanding, using terms, concepts, theories and methods appropriately to address problems and issues</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draw conclusions, and to present these in a clear manner.</a:t>
            </a:r>
          </a:p>
          <a:p>
            <a:pPr marL="228600" indent="-228600"/>
            <a:r>
              <a:rPr lang="en-US" sz="2000" b="1" dirty="0">
                <a:latin typeface="Arial" panose="020B0604020202020204" pitchFamily="34" charset="0"/>
                <a:cs typeface="Arial" panose="020B0604020202020204" pitchFamily="34" charset="0"/>
              </a:rPr>
              <a:t>Analysis</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use and comment on information presented in various forms</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distinguish between evidence and opinion.</a:t>
            </a:r>
          </a:p>
          <a:p>
            <a:pPr marL="228600" indent="-228600"/>
            <a:r>
              <a:rPr lang="en-US" sz="2000" b="1" dirty="0">
                <a:latin typeface="Arial" panose="020B0604020202020204" pitchFamily="34" charset="0"/>
                <a:cs typeface="Arial" panose="020B0604020202020204" pitchFamily="34" charset="0"/>
              </a:rPr>
              <a:t>Evaluation</a:t>
            </a:r>
          </a:p>
          <a:p>
            <a:pPr marL="568325" lvl="1" indent="-257175">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sound ability to evaluate and make reasoned judgements.</a:t>
            </a:r>
          </a:p>
        </p:txBody>
      </p:sp>
    </p:spTree>
    <p:extLst>
      <p:ext uri="{BB962C8B-B14F-4D97-AF65-F5344CB8AC3E}">
        <p14:creationId xmlns:p14="http://schemas.microsoft.com/office/powerpoint/2010/main" val="258536506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Grade Descriptors – F Grade</a:t>
            </a:r>
            <a:endParaRPr lang="en-GB" sz="3600" b="1" dirty="0" smtClean="0"/>
          </a:p>
        </p:txBody>
      </p:sp>
      <p:sp>
        <p:nvSpPr>
          <p:cNvPr id="2" name="Rectangle 1"/>
          <p:cNvSpPr/>
          <p:nvPr/>
        </p:nvSpPr>
        <p:spPr>
          <a:xfrm>
            <a:off x="323528" y="1106735"/>
            <a:ext cx="8496944" cy="5324535"/>
          </a:xfrm>
          <a:prstGeom prst="rect">
            <a:avLst/>
          </a:prstGeom>
        </p:spPr>
        <p:txBody>
          <a:bodyPr wrap="square">
            <a:spAutoFit/>
          </a:bodyPr>
          <a:lstStyle/>
          <a:p>
            <a:pPr marL="228600" indent="-228600"/>
            <a:r>
              <a:rPr lang="en-US" sz="2000" dirty="0">
                <a:latin typeface="Arial" panose="020B0604020202020204" pitchFamily="34" charset="0"/>
                <a:cs typeface="Arial" panose="020B0604020202020204" pitchFamily="34" charset="0"/>
              </a:rPr>
              <a:t>A </a:t>
            </a:r>
            <a:r>
              <a:rPr lang="en-US" sz="2000" b="1" dirty="0">
                <a:latin typeface="Arial" panose="020B0604020202020204" pitchFamily="34" charset="0"/>
                <a:cs typeface="Arial" panose="020B0604020202020204" pitchFamily="34" charset="0"/>
              </a:rPr>
              <a:t>Grade F </a:t>
            </a:r>
            <a:r>
              <a:rPr lang="en-US" sz="2000" dirty="0">
                <a:latin typeface="Arial" panose="020B0604020202020204" pitchFamily="34" charset="0"/>
                <a:cs typeface="Arial" panose="020B0604020202020204" pitchFamily="34" charset="0"/>
              </a:rPr>
              <a:t>candidate should demonstrate the following: Knowledge and understanding</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identify specific facts, conventions or techniques in relation to the content of the syllabus</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familiarity with definitions of the central concepts and ideas of the syllabus.</a:t>
            </a:r>
          </a:p>
          <a:p>
            <a:pPr marL="228600" indent="-228600"/>
            <a:r>
              <a:rPr lang="en-US" sz="2000" b="1" dirty="0">
                <a:latin typeface="Arial" panose="020B0604020202020204" pitchFamily="34" charset="0"/>
                <a:cs typeface="Arial" panose="020B0604020202020204" pitchFamily="34" charset="0"/>
              </a:rPr>
              <a:t>Application</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apply knowledge and understanding, using terms, concepts, theories and methods appropriately to address problems and issues.</a:t>
            </a:r>
          </a:p>
          <a:p>
            <a:pPr marL="228600" indent="-228600"/>
            <a:r>
              <a:rPr lang="en-US" sz="2000" b="1" dirty="0">
                <a:latin typeface="Arial" panose="020B0604020202020204" pitchFamily="34" charset="0"/>
                <a:cs typeface="Arial" panose="020B0604020202020204" pitchFamily="34" charset="0"/>
              </a:rPr>
              <a:t>Analysis</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classify and present data in a simple way and a limited ability to select relevant information from a set of data</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distinguish between evidence and opinion.</a:t>
            </a:r>
          </a:p>
          <a:p>
            <a:pPr marL="228600" indent="-228600"/>
            <a:r>
              <a:rPr lang="en-US" sz="2000" b="1" dirty="0">
                <a:latin typeface="Arial" panose="020B0604020202020204" pitchFamily="34" charset="0"/>
                <a:cs typeface="Arial" panose="020B0604020202020204" pitchFamily="34" charset="0"/>
              </a:rPr>
              <a:t>Evaluation</a:t>
            </a:r>
          </a:p>
          <a:p>
            <a:pPr marL="568325" lvl="1" indent="-280988">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a limited ability to understand implications and make recommendations.</a:t>
            </a:r>
          </a:p>
        </p:txBody>
      </p:sp>
    </p:spTree>
    <p:extLst>
      <p:ext uri="{BB962C8B-B14F-4D97-AF65-F5344CB8AC3E}">
        <p14:creationId xmlns:p14="http://schemas.microsoft.com/office/powerpoint/2010/main" val="229109491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6.1 – Glossary</a:t>
            </a:r>
            <a:endParaRPr lang="en-GB" sz="4000" b="1" dirty="0" smtClean="0"/>
          </a:p>
        </p:txBody>
      </p:sp>
      <p:sp>
        <p:nvSpPr>
          <p:cNvPr id="34" name="Rectangle 33"/>
          <p:cNvSpPr/>
          <p:nvPr/>
        </p:nvSpPr>
        <p:spPr>
          <a:xfrm>
            <a:off x="323528" y="1124744"/>
            <a:ext cx="8496944" cy="677108"/>
          </a:xfrm>
          <a:prstGeom prst="rect">
            <a:avLst/>
          </a:prstGeom>
        </p:spPr>
        <p:txBody>
          <a:bodyPr wrap="square">
            <a:spAutoFit/>
          </a:bodyPr>
          <a:lstStyle/>
          <a:p>
            <a:r>
              <a:rPr lang="en-GB" sz="1900" dirty="0" smtClean="0"/>
              <a:t>These are the technical terms you will need to know for the exam. Add them to your own Glossary.</a:t>
            </a:r>
            <a:endParaRPr lang="en-GB" sz="1900" dirty="0" smtClean="0">
              <a:latin typeface="Calibri" pitchFamily="34" charset="0"/>
              <a:cs typeface="Calibri" pitchFamily="34" charset="0"/>
            </a:endParaRPr>
          </a:p>
        </p:txBody>
      </p:sp>
      <p:sp>
        <p:nvSpPr>
          <p:cNvPr id="8" name="Rectangle 7"/>
          <p:cNvSpPr/>
          <p:nvPr/>
        </p:nvSpPr>
        <p:spPr>
          <a:xfrm>
            <a:off x="323850" y="1797308"/>
            <a:ext cx="8496622" cy="4696670"/>
          </a:xfrm>
          <a:prstGeom prst="rect">
            <a:avLst/>
          </a:prstGeom>
        </p:spPr>
        <p:txBody>
          <a:bodyPr wrap="square">
            <a:spAutoFit/>
          </a:bodyPr>
          <a:lstStyle/>
          <a:p>
            <a:pPr marL="0" indent="0">
              <a:buNone/>
            </a:pPr>
            <a:r>
              <a:rPr lang="en-US" sz="1870" b="1" dirty="0" smtClean="0">
                <a:solidFill>
                  <a:srgbClr val="FF0000"/>
                </a:solidFill>
              </a:rPr>
              <a:t>Inflation</a:t>
            </a:r>
            <a:r>
              <a:rPr lang="en-US" sz="1870" b="1" dirty="0" smtClean="0"/>
              <a:t> – </a:t>
            </a:r>
            <a:r>
              <a:rPr lang="en-US" sz="1870" dirty="0" smtClean="0"/>
              <a:t>The increase in the average price level of goods and services over time</a:t>
            </a:r>
          </a:p>
          <a:p>
            <a:pPr marL="0" indent="0">
              <a:buNone/>
            </a:pPr>
            <a:r>
              <a:rPr lang="en-US" sz="1870" b="1" dirty="0" smtClean="0">
                <a:solidFill>
                  <a:srgbClr val="FF0000"/>
                </a:solidFill>
              </a:rPr>
              <a:t>Unemployment</a:t>
            </a:r>
            <a:r>
              <a:rPr lang="en-US" sz="1870" dirty="0" smtClean="0">
                <a:solidFill>
                  <a:srgbClr val="FF0000"/>
                </a:solidFill>
              </a:rPr>
              <a:t> </a:t>
            </a:r>
            <a:r>
              <a:rPr lang="en-US" sz="1870" dirty="0" smtClean="0"/>
              <a:t>– Exists when people who are willing and able to work cannot find a job.</a:t>
            </a:r>
          </a:p>
          <a:p>
            <a:pPr marL="0" indent="0">
              <a:buNone/>
            </a:pPr>
            <a:r>
              <a:rPr lang="en-US" sz="1870" b="1" dirty="0" smtClean="0">
                <a:solidFill>
                  <a:srgbClr val="FF0000"/>
                </a:solidFill>
              </a:rPr>
              <a:t>Economic Growth </a:t>
            </a:r>
            <a:r>
              <a:rPr lang="en-US" sz="1870" dirty="0" smtClean="0"/>
              <a:t>– When a country’s Gross Domestic Product increases – more goods and services are produced than in the previous year.</a:t>
            </a:r>
          </a:p>
          <a:p>
            <a:pPr marL="0" indent="0">
              <a:buNone/>
            </a:pPr>
            <a:r>
              <a:rPr lang="en-US" sz="1870" b="1" dirty="0" smtClean="0">
                <a:solidFill>
                  <a:srgbClr val="FF0000"/>
                </a:solidFill>
              </a:rPr>
              <a:t>Balance of Payments </a:t>
            </a:r>
            <a:r>
              <a:rPr lang="en-US" sz="1870" dirty="0" smtClean="0"/>
              <a:t>– Records the difference between a country’s exports and imports.</a:t>
            </a:r>
          </a:p>
          <a:p>
            <a:pPr marL="0" indent="0">
              <a:buNone/>
            </a:pPr>
            <a:r>
              <a:rPr lang="en-US" sz="1870" b="1" dirty="0" smtClean="0">
                <a:solidFill>
                  <a:srgbClr val="FF0000"/>
                </a:solidFill>
              </a:rPr>
              <a:t>Real Income </a:t>
            </a:r>
            <a:r>
              <a:rPr lang="en-US" sz="1870" dirty="0" smtClean="0"/>
              <a:t>– The value of income, and it falls when prices rise faster than money income.</a:t>
            </a:r>
          </a:p>
          <a:p>
            <a:pPr marL="0" indent="0">
              <a:buNone/>
            </a:pPr>
            <a:r>
              <a:rPr lang="en-US" sz="1870" b="1" dirty="0" smtClean="0">
                <a:solidFill>
                  <a:srgbClr val="FF0000"/>
                </a:solidFill>
              </a:rPr>
              <a:t>Gross Domestic Product </a:t>
            </a:r>
            <a:r>
              <a:rPr lang="en-US" sz="1870" dirty="0" smtClean="0"/>
              <a:t>– The total value of output of goods and services in a country in one year.</a:t>
            </a:r>
          </a:p>
          <a:p>
            <a:pPr marL="0" indent="0">
              <a:buNone/>
            </a:pPr>
            <a:r>
              <a:rPr lang="en-US" sz="1870" b="1" dirty="0" smtClean="0">
                <a:solidFill>
                  <a:srgbClr val="FF0000"/>
                </a:solidFill>
              </a:rPr>
              <a:t>Recession</a:t>
            </a:r>
            <a:r>
              <a:rPr lang="en-US" sz="1870" dirty="0" smtClean="0">
                <a:solidFill>
                  <a:srgbClr val="FF0000"/>
                </a:solidFill>
              </a:rPr>
              <a:t> </a:t>
            </a:r>
            <a:r>
              <a:rPr lang="en-US" sz="1870" dirty="0" smtClean="0"/>
              <a:t>– A period of falling Gross Domestic Product.</a:t>
            </a:r>
          </a:p>
          <a:p>
            <a:pPr marL="0" indent="0">
              <a:buNone/>
            </a:pPr>
            <a:r>
              <a:rPr lang="en-US" sz="1870" b="1" dirty="0" smtClean="0">
                <a:solidFill>
                  <a:srgbClr val="FF0000"/>
                </a:solidFill>
              </a:rPr>
              <a:t>Exports</a:t>
            </a:r>
            <a:r>
              <a:rPr lang="en-US" sz="1870" dirty="0" smtClean="0">
                <a:solidFill>
                  <a:srgbClr val="FF0000"/>
                </a:solidFill>
              </a:rPr>
              <a:t> </a:t>
            </a:r>
            <a:r>
              <a:rPr lang="en-US" sz="1870" dirty="0" smtClean="0"/>
              <a:t>– Goods and services sold from one country to other countries.</a:t>
            </a:r>
          </a:p>
          <a:p>
            <a:pPr marL="0" indent="0">
              <a:buNone/>
            </a:pPr>
            <a:r>
              <a:rPr lang="en-US" sz="1870" b="1" dirty="0" smtClean="0">
                <a:solidFill>
                  <a:srgbClr val="FF0000"/>
                </a:solidFill>
              </a:rPr>
              <a:t>Imports</a:t>
            </a:r>
            <a:r>
              <a:rPr lang="en-US" sz="1870" dirty="0" smtClean="0">
                <a:solidFill>
                  <a:srgbClr val="FF0000"/>
                </a:solidFill>
              </a:rPr>
              <a:t> </a:t>
            </a:r>
            <a:r>
              <a:rPr lang="en-US" sz="1870" dirty="0" smtClean="0"/>
              <a:t>– Goods and services bought in by one country from other countries.</a:t>
            </a:r>
          </a:p>
          <a:p>
            <a:pPr marL="0" indent="0">
              <a:buNone/>
            </a:pPr>
            <a:r>
              <a:rPr lang="en-US" sz="1870" b="1" dirty="0" smtClean="0">
                <a:solidFill>
                  <a:srgbClr val="FF0000"/>
                </a:solidFill>
              </a:rPr>
              <a:t>Exchange Rate </a:t>
            </a:r>
            <a:r>
              <a:rPr lang="en-US" sz="1870" dirty="0" smtClean="0"/>
              <a:t>– The price of one currency in terms of another, e.g. £1: $1.5.</a:t>
            </a:r>
          </a:p>
        </p:txBody>
      </p:sp>
    </p:spTree>
    <p:extLst>
      <p:ext uri="{BB962C8B-B14F-4D97-AF65-F5344CB8AC3E}">
        <p14:creationId xmlns:p14="http://schemas.microsoft.com/office/powerpoint/2010/main" val="51366607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76DD945F-B7B0-4691-A0D0-E2EAD6DA23B3}">
  <ds:schemaRefs>
    <ds:schemaRef ds:uri="http://schemas.microsoft.com/office/2006/documentManagement/types"/>
    <ds:schemaRef ds:uri="http://www.w3.org/XML/1998/namespace"/>
    <ds:schemaRef ds:uri="http://purl.org/dc/elements/1.1/"/>
    <ds:schemaRef ds:uri="http://purl.org/dc/terms/"/>
    <ds:schemaRef ds:uri="http://purl.org/dc/dcmitype/"/>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40866</TotalTime>
  <Words>5915</Words>
  <Application>Microsoft Office PowerPoint</Application>
  <PresentationFormat>On-screen Show (4:3)</PresentationFormat>
  <Paragraphs>528</Paragraphs>
  <Slides>34</Slides>
  <Notes>34</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43" baseType="lpstr">
      <vt:lpstr>Arial</vt:lpstr>
      <vt:lpstr>Calibri</vt:lpstr>
      <vt:lpstr>Lucida Sans Unicode</vt:lpstr>
      <vt:lpstr>Times New Roman</vt:lpstr>
      <vt:lpstr>Verdana</vt:lpstr>
      <vt:lpstr>Wingdings 2</vt:lpstr>
      <vt:lpstr>Wingdings 3</vt:lpstr>
      <vt:lpstr>Enderoth</vt:lpstr>
      <vt:lpstr>Packager Shell Object</vt:lpstr>
      <vt:lpstr>PowerPoint Presentation</vt:lpstr>
      <vt:lpstr>How to Answer a Paper 2 Question</vt:lpstr>
      <vt:lpstr>Assignment Scenario</vt:lpstr>
      <vt:lpstr>Assessment objectives</vt:lpstr>
      <vt:lpstr>Assessment objectives</vt:lpstr>
      <vt:lpstr>Grade Descriptors – A Grade</vt:lpstr>
      <vt:lpstr>Grade Descriptors – C Grade</vt:lpstr>
      <vt:lpstr>Grade Descriptors – F Grade</vt:lpstr>
      <vt:lpstr>6.1 – Glossary</vt:lpstr>
      <vt:lpstr>6.1 – Glossary</vt:lpstr>
      <vt:lpstr>6.1 – Assessment Objectives</vt:lpstr>
      <vt:lpstr>6.1.1 – Government Economic Objectives</vt:lpstr>
      <vt:lpstr>6.1.1 – Government Economic Objectives</vt:lpstr>
      <vt:lpstr>6.1.2 – Government Economic Objectives</vt:lpstr>
      <vt:lpstr>6.1.2 – Government Economic Objectives</vt:lpstr>
      <vt:lpstr>6.1.2 – Government Economic Objectives - Activity</vt:lpstr>
      <vt:lpstr>6.1.3 – Government Economic Policies</vt:lpstr>
      <vt:lpstr>6.1.3 – Fiscal Policy – Taxes and Government Spending</vt:lpstr>
      <vt:lpstr>6.1.3 – Taxes and Government Spending – Income Tax</vt:lpstr>
      <vt:lpstr>6.1.3 – Taxes and Government Spending – Income Tax</vt:lpstr>
      <vt:lpstr>6.1.3 – Taxes and Government Spending – Profits Tax</vt:lpstr>
      <vt:lpstr>6.1.3 – Taxes and Government Spending – Profits Tax</vt:lpstr>
      <vt:lpstr>6.1.3 – Taxes and Government Spending – Indirect Taxes</vt:lpstr>
      <vt:lpstr>6.1.3 – Taxes and Government Spending – Import Tariffs and Quotas</vt:lpstr>
      <vt:lpstr>6.1.3 – Taxes and Government Spending – Changes in Government Spending</vt:lpstr>
      <vt:lpstr>6.1.4 – Monetary Policy – Interest rates</vt:lpstr>
      <vt:lpstr>6.1.4 – Monetary Policy – Interest rates</vt:lpstr>
      <vt:lpstr>6.1.4 – Supply Side Policy</vt:lpstr>
      <vt:lpstr>6.1.4 – Supply Side Policy</vt:lpstr>
      <vt:lpstr>6.1.4 – Case Study Spain</vt:lpstr>
      <vt:lpstr>6.1.5 – Economic Change – Business Reaction</vt:lpstr>
      <vt:lpstr>6.1.5 – International Business in Focus</vt:lpstr>
      <vt:lpstr>6.1 – Government Economic Objectives: Exam-Style Questions – Paper 1</vt:lpstr>
      <vt:lpstr>6.1 – Government Economic Objectives: Exam-Style Questions – Paper 1</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1514</cp:revision>
  <cp:lastPrinted>2014-01-22T18:25:48Z</cp:lastPrinted>
  <dcterms:created xsi:type="dcterms:W3CDTF">2008-03-12T11:01:44Z</dcterms:created>
  <dcterms:modified xsi:type="dcterms:W3CDTF">2016-04-04T09:13:42Z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